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embedTrueType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671" r:id="rId2"/>
    <p:sldId id="669" r:id="rId3"/>
    <p:sldId id="670" r:id="rId4"/>
    <p:sldId id="665" r:id="rId5"/>
  </p:sldIdLst>
  <p:sldSz cx="9906000" cy="6858000" type="A4"/>
  <p:notesSz cx="6797675" cy="9926638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custDataLst>
    <p:tags r:id="rId1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9">
          <p15:clr>
            <a:srgbClr val="A4A3A4"/>
          </p15:clr>
        </p15:guide>
        <p15:guide id="2" orient="horz" pos="482">
          <p15:clr>
            <a:srgbClr val="A4A3A4"/>
          </p15:clr>
        </p15:guide>
        <p15:guide id="3" orient="horz" pos="2184" userDrawn="1">
          <p15:clr>
            <a:srgbClr val="A4A3A4"/>
          </p15:clr>
        </p15:guide>
        <p15:guide id="4" orient="horz" pos="536">
          <p15:clr>
            <a:srgbClr val="A4A3A4"/>
          </p15:clr>
        </p15:guide>
        <p15:guide id="5" orient="horz" pos="1043">
          <p15:clr>
            <a:srgbClr val="A4A3A4"/>
          </p15:clr>
        </p15:guide>
        <p15:guide id="6" pos="3120">
          <p15:clr>
            <a:srgbClr val="A4A3A4"/>
          </p15:clr>
        </p15:guide>
        <p15:guide id="7" pos="126">
          <p15:clr>
            <a:srgbClr val="A4A3A4"/>
          </p15:clr>
        </p15:guide>
        <p15:guide id="8" pos="6113">
          <p15:clr>
            <a:srgbClr val="A4A3A4"/>
          </p15:clr>
        </p15:guide>
        <p15:guide id="9" pos="6125">
          <p15:clr>
            <a:srgbClr val="A4A3A4"/>
          </p15:clr>
        </p15:guide>
        <p15:guide id="10" orient="horz" pos="2568">
          <p15:clr>
            <a:srgbClr val="A4A3A4"/>
          </p15:clr>
        </p15:guide>
        <p15:guide id="11" orient="horz" pos="1896" userDrawn="1">
          <p15:clr>
            <a:srgbClr val="A4A3A4"/>
          </p15:clr>
        </p15:guide>
        <p15:guide id="12" orient="horz" pos="3067">
          <p15:clr>
            <a:srgbClr val="A4A3A4"/>
          </p15:clr>
        </p15:guide>
        <p15:guide id="13" pos="4656" userDrawn="1">
          <p15:clr>
            <a:srgbClr val="A4A3A4"/>
          </p15:clr>
        </p15:guide>
        <p15:guide id="14" pos="61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0" name="Author" initials="A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43A"/>
    <a:srgbClr val="EA643A"/>
    <a:srgbClr val="818181"/>
    <a:srgbClr val="7F7F7F"/>
    <a:srgbClr val="F29A00"/>
    <a:srgbClr val="DFE5E8"/>
    <a:srgbClr val="ABC8F3"/>
    <a:srgbClr val="FFFFFF"/>
    <a:srgbClr val="FFA80C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26" autoAdjust="0"/>
    <p:restoredTop sz="93979" autoAdjust="0"/>
  </p:normalViewPr>
  <p:slideViewPr>
    <p:cSldViewPr snapToGrid="0" showGuides="1">
      <p:cViewPr varScale="1">
        <p:scale>
          <a:sx n="69" d="100"/>
          <a:sy n="69" d="100"/>
        </p:scale>
        <p:origin x="1188" y="44"/>
      </p:cViewPr>
      <p:guideLst>
        <p:guide orient="horz" pos="119"/>
        <p:guide orient="horz" pos="482"/>
        <p:guide orient="horz" pos="2184"/>
        <p:guide orient="horz" pos="536"/>
        <p:guide orient="horz" pos="1043"/>
        <p:guide pos="3120"/>
        <p:guide pos="126"/>
        <p:guide pos="6113"/>
        <p:guide pos="6125"/>
        <p:guide orient="horz" pos="2568"/>
        <p:guide orient="horz" pos="1896"/>
        <p:guide orient="horz" pos="3067"/>
        <p:guide pos="4656"/>
        <p:guide pos="6114"/>
      </p:guideLst>
    </p:cSldViewPr>
  </p:slideViewPr>
  <p:outlineViewPr>
    <p:cViewPr>
      <p:scale>
        <a:sx n="33" d="100"/>
        <a:sy n="33" d="100"/>
      </p:scale>
      <p:origin x="0" y="-27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3486" y="-60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ADE24-2B94-4FF9-8596-6D495B870FFA}" type="datetimeFigureOut">
              <a:rPr lang="de-DE" smtClean="0"/>
              <a:t>10.03.2022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E720B-B141-47BB-86B2-BBAB1D68551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633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6402B-DB8C-4CD0-8333-1293CA7CBFB4}" type="datetimeFigureOut">
              <a:rPr lang="de-DE" smtClean="0"/>
              <a:t>10.03.2022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3DC81D-38FA-4EFB-A816-49076D4E14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953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6E43F-8C54-43C7-905F-EE7264E7C117}" type="slidenum">
              <a:rPr lang="de-DE" smtClean="0">
                <a:solidFill>
                  <a:prstClr val="black"/>
                </a:solidFill>
              </a:rPr>
              <a:pPr/>
              <a:t>0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817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DC81D-38FA-4EFB-A816-49076D4E145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4271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DC81D-38FA-4EFB-A816-49076D4E145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4351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DC81D-38FA-4EFB-A816-49076D4E145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1268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image" Target="../media/image1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3305908"/>
            <a:ext cx="9906000" cy="3552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Autofit/>
          </a:bodyPr>
          <a:lstStyle/>
          <a:p>
            <a:pPr algn="ctr"/>
            <a:endParaRPr lang="de-DE" sz="1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0178619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630" name="think-cell Folie" r:id="rId6" imgW="341" imgH="340" progId="TCLayout.ActiveDocument.1">
                  <p:embed/>
                </p:oleObj>
              </mc:Choice>
              <mc:Fallback>
                <p:oleObj name="think-cell Folie" r:id="rId6" imgW="341" imgH="34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010316" y="3522931"/>
            <a:ext cx="8706482" cy="369332"/>
          </a:xfrm>
        </p:spPr>
        <p:txBody>
          <a:bodyPr/>
          <a:lstStyle>
            <a:lvl1pPr>
              <a:defRPr sz="2400" b="1" baseline="0">
                <a:solidFill>
                  <a:schemeClr val="tx2"/>
                </a:solidFill>
                <a:latin typeface="Univers Com 45 Light" panose="020B0403020202020204" pitchFamily="34" charset="0"/>
              </a:defRPr>
            </a:lvl1pPr>
          </a:lstStyle>
          <a:p>
            <a:r>
              <a:rPr lang="de-DE" dirty="0" smtClean="0"/>
              <a:t>Präsentationstitel (plus ggf. Untertitel)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010316" y="5571107"/>
            <a:ext cx="8706482" cy="5642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  <a:latin typeface="Univers Com 45 Light" panose="020B04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Anlass der Präsentation</a:t>
            </a:r>
          </a:p>
          <a:p>
            <a:r>
              <a:rPr lang="de-DE" dirty="0" smtClean="0"/>
              <a:t>Ort, Datum (Format: 01. Januar 2020)</a:t>
            </a:r>
            <a:endParaRPr lang="de-DE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78" y="802485"/>
            <a:ext cx="5505612" cy="208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250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, Titel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0"/>
            <a:ext cx="9906000" cy="12001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Autofit/>
          </a:bodyPr>
          <a:lstStyle/>
          <a:p>
            <a:pPr algn="ctr"/>
            <a:endParaRPr lang="de-DE" sz="1200" dirty="0" smtClean="0">
              <a:solidFill>
                <a:schemeClr val="tx1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17090" y="6659477"/>
            <a:ext cx="1014247" cy="168994"/>
          </a:xfrm>
        </p:spPr>
        <p:txBody>
          <a:bodyPr/>
          <a:lstStyle/>
          <a:p>
            <a:fld id="{CF4E8803-761A-423F-920A-7DEB27B16F30}" type="datetime1">
              <a:rPr lang="de-DE" smtClean="0"/>
              <a:pPr/>
              <a:t>10.03.2022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7090" y="6430296"/>
            <a:ext cx="8617360" cy="199103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Entwurf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931442" y="6659477"/>
            <a:ext cx="773912" cy="167164"/>
          </a:xfrm>
        </p:spPr>
        <p:txBody>
          <a:bodyPr/>
          <a:lstStyle/>
          <a:p>
            <a:fld id="{4AD1E780-DE1C-4ECA-B5E5-863D0BC5328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9"/>
          <p:cNvSpPr>
            <a:spLocks noGrp="1"/>
          </p:cNvSpPr>
          <p:nvPr>
            <p:ph type="body" sz="quarter" idx="13" hasCustomPrompt="1"/>
            <p:custDataLst>
              <p:tags r:id="rId1"/>
            </p:custDataLst>
          </p:nvPr>
        </p:nvSpPr>
        <p:spPr>
          <a:xfrm>
            <a:off x="317090" y="251239"/>
            <a:ext cx="7175090" cy="697671"/>
          </a:xfrm>
          <a:prstGeom prst="rect">
            <a:avLst/>
          </a:prstGeom>
        </p:spPr>
        <p:txBody>
          <a:bodyPr lIns="0" anchor="b" anchorCtr="0">
            <a:noAutofit/>
          </a:bodyPr>
          <a:lstStyle>
            <a:lvl1pPr marL="0" indent="0">
              <a:buNone/>
              <a:defRPr sz="2400" b="0">
                <a:solidFill>
                  <a:schemeClr val="accent5"/>
                </a:solidFill>
                <a:latin typeface="Univers Com 45 Light" panose="020B0403020202020204" pitchFamily="34" charset="0"/>
              </a:defRPr>
            </a:lvl1pPr>
            <a:lvl2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2pPr>
            <a:lvl3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3pPr>
            <a:lvl4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4pPr>
            <a:lvl5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de-DE" dirty="0" smtClean="0"/>
              <a:t>Beschreibender Titel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17090" y="1600199"/>
            <a:ext cx="8979310" cy="1426031"/>
          </a:xfrm>
          <a:prstGeom prst="rect">
            <a:avLst/>
          </a:prstGeom>
        </p:spPr>
        <p:txBody>
          <a:bodyPr lIns="0" tIns="0">
            <a:spAutoFit/>
          </a:bodyPr>
          <a:lstStyle>
            <a:lvl1pPr>
              <a:defRPr>
                <a:solidFill>
                  <a:schemeClr val="tx2"/>
                </a:solidFill>
                <a:latin typeface="Univers Com 45 Light" panose="020B0403020202020204" pitchFamily="34" charset="0"/>
              </a:defRPr>
            </a:lvl1pPr>
            <a:lvl2pPr marL="266700" indent="-266700">
              <a:buClr>
                <a:schemeClr val="accent6"/>
              </a:buClr>
              <a:buFont typeface="Times New Roman" panose="02020603050405020304" pitchFamily="18" charset="0"/>
              <a:buChar char="─"/>
              <a:defRPr>
                <a:solidFill>
                  <a:schemeClr val="tx2"/>
                </a:solidFill>
                <a:latin typeface="Univers Com 45 Light" panose="020B0403020202020204" pitchFamily="34" charset="0"/>
              </a:defRPr>
            </a:lvl2pPr>
            <a:lvl3pPr marL="466725" indent="-200025">
              <a:buClr>
                <a:schemeClr val="accent4"/>
              </a:buClr>
              <a:buFont typeface="Symbol" panose="05050102010706020507" pitchFamily="18" charset="2"/>
              <a:buChar char="-"/>
              <a:defRPr>
                <a:solidFill>
                  <a:schemeClr val="tx2"/>
                </a:solidFill>
                <a:latin typeface="Univers Com 45 Light" panose="020B0403020202020204" pitchFamily="34" charset="0"/>
              </a:defRPr>
            </a:lvl3pPr>
            <a:lvl4pPr marL="641350" indent="-161925">
              <a:buFont typeface="Symbol" panose="05050102010706020507" pitchFamily="18" charset="2"/>
              <a:buChar char="-"/>
              <a:defRPr>
                <a:solidFill>
                  <a:schemeClr val="tx2"/>
                </a:solidFill>
                <a:latin typeface="Univers Com 45 Light" panose="020B0403020202020204" pitchFamily="34" charset="0"/>
              </a:defRPr>
            </a:lvl4pPr>
            <a:lvl5pPr marL="808038" indent="-179388">
              <a:buClr>
                <a:schemeClr val="accent1"/>
              </a:buClr>
              <a:defRPr>
                <a:solidFill>
                  <a:schemeClr val="tx2"/>
                </a:solidFill>
                <a:latin typeface="Univers Com 45 Light" panose="020B04030202020202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103" y="362835"/>
            <a:ext cx="1773898" cy="67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4818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96747898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642" name="think-cell Folie" r:id="rId5" imgW="341" imgH="340" progId="TCLayout.ActiveDocument.1">
                  <p:embed/>
                </p:oleObj>
              </mc:Choice>
              <mc:Fallback>
                <p:oleObj name="think-cell Folie" r:id="rId5" imgW="341" imgH="34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94337" y="3133988"/>
            <a:ext cx="9517327" cy="369332"/>
          </a:xfrm>
        </p:spPr>
        <p:txBody>
          <a:bodyPr/>
          <a:lstStyle>
            <a:lvl1pPr algn="ctr">
              <a:defRPr sz="2400" b="1" baseline="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Text Zwischenblatt</a:t>
            </a:r>
            <a:endParaRPr lang="de-DE" dirty="0"/>
          </a:p>
        </p:txBody>
      </p:sp>
      <p:sp>
        <p:nvSpPr>
          <p:cNvPr id="8" name="Datumsplatzhalter 2"/>
          <p:cNvSpPr>
            <a:spLocks noGrp="1"/>
          </p:cNvSpPr>
          <p:nvPr>
            <p:ph type="dt" sz="half" idx="10"/>
          </p:nvPr>
        </p:nvSpPr>
        <p:spPr>
          <a:xfrm>
            <a:off x="317090" y="6659477"/>
            <a:ext cx="1014247" cy="168994"/>
          </a:xfrm>
        </p:spPr>
        <p:txBody>
          <a:bodyPr/>
          <a:lstStyle/>
          <a:p>
            <a:fld id="{CF4E8803-761A-423F-920A-7DEB27B16F30}" type="datetime1">
              <a:rPr lang="de-DE" smtClean="0"/>
              <a:pPr/>
              <a:t>10.03.2022</a:t>
            </a:fld>
            <a:endParaRPr lang="de-DE" dirty="0"/>
          </a:p>
        </p:txBody>
      </p:sp>
      <p:sp>
        <p:nvSpPr>
          <p:cNvPr id="9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7090" y="6430296"/>
            <a:ext cx="8617360" cy="199103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 dirty="0" smtClean="0"/>
              <a:t>Entwurf</a:t>
            </a:r>
            <a:endParaRPr lang="de-DE" dirty="0"/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931442" y="6659477"/>
            <a:ext cx="773912" cy="167164"/>
          </a:xfrm>
        </p:spPr>
        <p:txBody>
          <a:bodyPr/>
          <a:lstStyle/>
          <a:p>
            <a:fld id="{4AD1E780-DE1C-4ECA-B5E5-863D0BC53287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1904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Fakt, Titel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884" y="6108205"/>
            <a:ext cx="1371008" cy="636827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931442" y="6592861"/>
            <a:ext cx="773912" cy="167164"/>
          </a:xfrm>
        </p:spPr>
        <p:txBody>
          <a:bodyPr/>
          <a:lstStyle/>
          <a:p>
            <a:fld id="{4AD1E780-DE1C-4ECA-B5E5-863D0BC5328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9"/>
          <p:cNvSpPr>
            <a:spLocks noGrp="1"/>
          </p:cNvSpPr>
          <p:nvPr>
            <p:ph type="body" sz="quarter" idx="13" hasCustomPrompt="1"/>
            <p:custDataLst>
              <p:tags r:id="rId1"/>
            </p:custDataLst>
          </p:nvPr>
        </p:nvSpPr>
        <p:spPr>
          <a:xfrm>
            <a:off x="302342" y="426280"/>
            <a:ext cx="7175090" cy="697671"/>
          </a:xfrm>
        </p:spPr>
        <p:txBody>
          <a:bodyPr anchor="b" anchorCtr="0">
            <a:noAutofit/>
          </a:bodyPr>
          <a:lstStyle>
            <a:lvl1pPr marL="0" indent="0">
              <a:buNone/>
              <a:defRPr sz="4400" b="0"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2pPr>
            <a:lvl3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3pPr>
            <a:lvl4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4pPr>
            <a:lvl5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de-DE" dirty="0" smtClean="0"/>
              <a:t>BESCHREIBENDER TITEL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17090" y="1600199"/>
            <a:ext cx="9404760" cy="133369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>
          <a:xfrm>
            <a:off x="308731" y="148969"/>
            <a:ext cx="552575" cy="1538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r>
              <a:rPr lang="de-DE" sz="800" b="1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@oa2020ini</a:t>
            </a:r>
            <a:endParaRPr lang="de-DE" sz="800" b="1" i="0" dirty="0">
              <a:solidFill>
                <a:schemeClr val="accent6"/>
              </a:solidFill>
            </a:endParaRPr>
          </a:p>
        </p:txBody>
      </p:sp>
      <p:sp>
        <p:nvSpPr>
          <p:cNvPr id="2" name="Freihandform 1"/>
          <p:cNvSpPr/>
          <p:nvPr userDrawn="1"/>
        </p:nvSpPr>
        <p:spPr>
          <a:xfrm>
            <a:off x="7648884" y="5958738"/>
            <a:ext cx="2258125" cy="60555"/>
          </a:xfrm>
          <a:custGeom>
            <a:avLst/>
            <a:gdLst>
              <a:gd name="connsiteX0" fmla="*/ 0 w 2464641"/>
              <a:gd name="connsiteY0" fmla="*/ 835677 h 835677"/>
              <a:gd name="connsiteX1" fmla="*/ 0 w 2464641"/>
              <a:gd name="connsiteY1" fmla="*/ 0 h 835677"/>
              <a:gd name="connsiteX2" fmla="*/ 2464641 w 2464641"/>
              <a:gd name="connsiteY2" fmla="*/ 0 h 835677"/>
              <a:gd name="connsiteX0" fmla="*/ 0 w 2464641"/>
              <a:gd name="connsiteY0" fmla="*/ 0 h 0"/>
              <a:gd name="connsiteX1" fmla="*/ 2464641 w 246464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64641">
                <a:moveTo>
                  <a:pt x="0" y="0"/>
                </a:moveTo>
                <a:lnTo>
                  <a:pt x="2464641" y="0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0458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982478736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43" name="think-cell Folie" r:id="rId8" imgW="341" imgH="340" progId="TCLayout.ActiveDocument.1">
                  <p:embed/>
                </p:oleObj>
              </mc:Choice>
              <mc:Fallback>
                <p:oleObj name="think-cell Folie" r:id="rId8" imgW="341" imgH="34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18162" y="143193"/>
            <a:ext cx="7494967" cy="24622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de-DE" dirty="0" smtClean="0"/>
              <a:t>Fakt ist X. Y muss getan werden.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18162" y="6657647"/>
            <a:ext cx="1014247" cy="168994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E8803-761A-423F-920A-7DEB27B16F30}" type="datetime1">
              <a:rPr lang="de-DE" smtClean="0"/>
              <a:pPr/>
              <a:t>10.03.2022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8161" y="6381750"/>
            <a:ext cx="8625814" cy="254391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Entwurf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931442" y="6659477"/>
            <a:ext cx="773912" cy="167164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1E780-DE1C-4ECA-B5E5-863D0BC5328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idx="1"/>
          </p:nvPr>
        </p:nvSpPr>
        <p:spPr>
          <a:xfrm>
            <a:off x="318161" y="1593937"/>
            <a:ext cx="8612897" cy="1426031"/>
          </a:xfrm>
          <a:prstGeom prst="rect">
            <a:avLst/>
          </a:prstGeom>
        </p:spPr>
        <p:txBody>
          <a:bodyPr vert="horz" lIns="0" tIns="0" rIns="91440" bIns="45720" rtlCol="0">
            <a:sp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5257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6" r:id="rId3"/>
    <p:sldLayoutId id="2147483673" r:id="rId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16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200"/>
        </a:spcBef>
        <a:spcAft>
          <a:spcPts val="0"/>
        </a:spcAft>
        <a:buClr>
          <a:srgbClr val="606060"/>
        </a:buClr>
        <a:buSzTx/>
        <a:buFont typeface="Wingdings" pitchFamily="2" charset="2"/>
        <a:buNone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269875" marR="0" indent="-269875" algn="l" defTabSz="914400" rtl="0" eaLnBrk="1" fontAlgn="auto" latinLnBrk="0" hangingPunct="1">
        <a:lnSpc>
          <a:spcPct val="100000"/>
        </a:lnSpc>
        <a:spcBef>
          <a:spcPts val="200"/>
        </a:spcBef>
        <a:spcAft>
          <a:spcPts val="0"/>
        </a:spcAft>
        <a:buClr>
          <a:schemeClr val="accent6"/>
        </a:buClr>
        <a:buSzTx/>
        <a:buFont typeface="Times New Roman" panose="02020603050405020304" pitchFamily="18" charset="0"/>
        <a:buChar char="─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444500" marR="0" indent="-174625" algn="l" defTabSz="914400" rtl="0" eaLnBrk="1" fontAlgn="auto" latinLnBrk="0" hangingPunct="1">
        <a:lnSpc>
          <a:spcPct val="100000"/>
        </a:lnSpc>
        <a:spcBef>
          <a:spcPts val="200"/>
        </a:spcBef>
        <a:spcAft>
          <a:spcPts val="0"/>
        </a:spcAft>
        <a:buClr>
          <a:schemeClr val="accent4"/>
        </a:buClr>
        <a:buSzTx/>
        <a:buFont typeface="Symbol" panose="05050102010706020507" pitchFamily="18" charset="2"/>
        <a:buChar char="-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627063" marR="0" indent="-182563" algn="l" defTabSz="914400" rtl="0" eaLnBrk="1" fontAlgn="auto" latinLnBrk="0" hangingPunct="1">
        <a:lnSpc>
          <a:spcPct val="100000"/>
        </a:lnSpc>
        <a:spcBef>
          <a:spcPts val="200"/>
        </a:spcBef>
        <a:spcAft>
          <a:spcPts val="0"/>
        </a:spcAft>
        <a:buClr>
          <a:srgbClr val="606060"/>
        </a:buClr>
        <a:buSzTx/>
        <a:buFont typeface="Symbol" panose="05050102010706020507" pitchFamily="18" charset="2"/>
        <a:buChar char="-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808038" marR="0" indent="-180975" algn="l" defTabSz="914400" rtl="0" eaLnBrk="1" fontAlgn="auto" latinLnBrk="0" hangingPunct="1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Tx/>
        <a:buFont typeface="Symbol" pitchFamily="18" charset="2"/>
        <a:buChar char="-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sac-initiative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a2020.org/be-informed/equity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sac-initiative.org/about/transformative-agreements/agreement-registry/" TargetMode="External"/><Relationship Id="rId4" Type="http://schemas.openxmlformats.org/officeDocument/2006/relationships/hyperlink" Target="https://esac-initiative.org/market-watch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esac-initiative.org/wp-content/uploads/2021/12/ESAC_HowTransformativeIsIt_Dec2021.pdf" TargetMode="External"/><Relationship Id="rId7" Type="http://schemas.openxmlformats.org/officeDocument/2006/relationships/hyperlink" Target="https://esac-initiative.org/about/oa-workflows/#update202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esac-initiative.org/about/transformative-agreements/reference-guide/implementation" TargetMode="External"/><Relationship Id="rId4" Type="http://schemas.openxmlformats.org/officeDocument/2006/relationships/image" Target="../media/image6.png"/><Relationship Id="rId9" Type="http://schemas.openxmlformats.org/officeDocument/2006/relationships/hyperlink" Target="https://esac-initiative.org/new-esac-resources-on-transformative-agreement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sac-initiative.org/new-esac-resources-on-transformative-agreement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407072" y="4029114"/>
            <a:ext cx="8799051" cy="197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buClr>
                <a:schemeClr val="tx1">
                  <a:lumMod val="65000"/>
                  <a:lumOff val="35000"/>
                </a:schemeClr>
              </a:buClr>
              <a:buSzPct val="105000"/>
            </a:pPr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cs typeface="Arial" panose="020B0604020202020204" pitchFamily="34" charset="0"/>
              </a:rPr>
              <a:t>Library-led standards and good practice to optimize fully OA and transformative agreements</a:t>
            </a:r>
          </a:p>
          <a:p>
            <a:pPr marL="228600" indent="-22860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105000"/>
              <a:buFont typeface="Wingdings" panose="05000000000000000000" pitchFamily="2" charset="2"/>
              <a:buChar char="§"/>
            </a:pPr>
            <a:r>
              <a:rPr 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cs typeface="Arial" panose="020B0604020202020204" pitchFamily="34" charset="0"/>
              </a:rPr>
              <a:t>Optimizing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cs typeface="Arial" panose="020B0604020202020204" pitchFamily="34" charset="0"/>
              </a:rPr>
              <a:t>open access publishing workflows for authors and libraries</a:t>
            </a:r>
          </a:p>
          <a:p>
            <a:pPr marL="228600" indent="-22860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105000"/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cs typeface="Arial" panose="020B0604020202020204" pitchFamily="34" charset="0"/>
              </a:rPr>
              <a:t>Promoting standards and good practice related to data exchange and analysis</a:t>
            </a:r>
          </a:p>
          <a:p>
            <a:pPr marL="228600" indent="-22860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105000"/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cs typeface="Arial" panose="020B0604020202020204" pitchFamily="34" charset="0"/>
              </a:rPr>
              <a:t>Increasing transparency around the market conditions in scholarly publishing</a:t>
            </a:r>
          </a:p>
          <a:p>
            <a:pPr marL="228600" indent="-22860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105000"/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cs typeface="Arial" panose="020B0604020202020204" pitchFamily="34" charset="0"/>
              </a:rPr>
              <a:t>Sharing experience and insights to make our publisher negotiations more impactful</a:t>
            </a:r>
          </a:p>
          <a:p>
            <a:pPr marL="228600" indent="-228600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105000"/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cs typeface="Arial" panose="020B0604020202020204" pitchFamily="34" charset="0"/>
              </a:rPr>
              <a:t>Building capacity in libraries and consortia to prepare for a fully open access </a:t>
            </a:r>
            <a:r>
              <a:rPr 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cs typeface="Arial" panose="020B0604020202020204" pitchFamily="34" charset="0"/>
              </a:rPr>
              <a:t>paradigm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Univers Com 45 Ligh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8240" y="6501331"/>
            <a:ext cx="56289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Univers Com 45 Light" panose="020B0403020202020204" pitchFamily="34" charset="0"/>
              </a:rPr>
              <a:t>US OA2020 WG Community of Practice call | 24 Feb 2022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Univers Com 45 Light" panose="020B0403020202020204" pitchFamily="34" charset="0"/>
            </a:endParaRPr>
          </a:p>
        </p:txBody>
      </p:sp>
      <p:sp>
        <p:nvSpPr>
          <p:cNvPr id="17" name="Textplatzhalter 17"/>
          <p:cNvSpPr>
            <a:spLocks noGrp="1"/>
          </p:cNvSpPr>
          <p:nvPr>
            <p:ph type="body" sz="quarter" idx="13"/>
          </p:nvPr>
        </p:nvSpPr>
        <p:spPr>
          <a:xfrm>
            <a:off x="302342" y="426278"/>
            <a:ext cx="7175090" cy="697671"/>
          </a:xfrm>
        </p:spPr>
        <p:txBody>
          <a:bodyPr/>
          <a:lstStyle/>
          <a:p>
            <a:pPr>
              <a:spcBef>
                <a:spcPts val="0"/>
              </a:spcBef>
              <a:buClrTx/>
              <a:defRPr/>
            </a:pPr>
            <a:r>
              <a:rPr lang="en-US" sz="3600" dirty="0" smtClean="0">
                <a:solidFill>
                  <a:srgbClr val="EB643A"/>
                </a:solidFill>
                <a:latin typeface="Univers Com 45 Light" panose="020B0403020202020204" pitchFamily="34" charset="0"/>
              </a:rPr>
              <a:t>Introductions</a:t>
            </a:r>
            <a:endParaRPr lang="en-US" sz="3600" dirty="0">
              <a:solidFill>
                <a:srgbClr val="EB643A"/>
              </a:solidFill>
              <a:latin typeface="Univers Com 45 Light" panose="020B0403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48611" y="1280166"/>
            <a:ext cx="8947782" cy="2681531"/>
            <a:chOff x="248611" y="2125543"/>
            <a:chExt cx="8947782" cy="1469807"/>
          </a:xfrm>
        </p:grpSpPr>
        <p:sp>
          <p:nvSpPr>
            <p:cNvPr id="13" name="Rectangle 12"/>
            <p:cNvSpPr/>
            <p:nvPr/>
          </p:nvSpPr>
          <p:spPr>
            <a:xfrm>
              <a:off x="321050" y="2186713"/>
              <a:ext cx="8819084" cy="1355632"/>
            </a:xfrm>
            <a:prstGeom prst="rect">
              <a:avLst/>
            </a:prstGeom>
            <a:solidFill>
              <a:schemeClr val="bg1">
                <a:lumMod val="85000"/>
                <a:alpha val="2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feld 1"/>
            <p:cNvSpPr txBox="1"/>
            <p:nvPr/>
          </p:nvSpPr>
          <p:spPr>
            <a:xfrm>
              <a:off x="397343" y="2264702"/>
              <a:ext cx="8558121" cy="1076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00"/>
                </a:lnSpc>
                <a:spcAft>
                  <a:spcPts val="1400"/>
                </a:spcAft>
              </a:pPr>
              <a:r>
                <a:rPr lang="en-US" sz="1500" b="1" dirty="0">
                  <a:solidFill>
                    <a:srgbClr val="EB643A"/>
                  </a:solidFill>
                  <a:latin typeface="Univers Com 55"/>
                  <a:cs typeface="Arial" panose="020B0604020202020204" pitchFamily="34" charset="0"/>
                </a:rPr>
                <a:t>OA2020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 is </a:t>
              </a:r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a 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global alliance committed to accelerating the transition </a:t>
              </a:r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of scholarly communication to 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open </a:t>
              </a:r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access by converting subscription investments into funds to support open access publishing. An integral part of our mission is ensuring 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that scholars everywhere </a:t>
              </a:r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are 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able to publish their articles openly under conditions that are </a:t>
              </a:r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fair, sustainable 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and globally equitable.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2200"/>
                </a:lnSpc>
              </a:pPr>
              <a:r>
                <a:rPr lang="en-US" sz="1500" b="1" dirty="0" smtClean="0">
                  <a:solidFill>
                    <a:srgbClr val="EB643A"/>
                  </a:solidFill>
                  <a:latin typeface="Univers Com 55"/>
                  <a:cs typeface="Arial" panose="020B0604020202020204" pitchFamily="34" charset="0"/>
                </a:rPr>
                <a:t>ESAC</a:t>
              </a:r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is an open community of information </a:t>
              </a:r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professionals dedicated 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to </a:t>
              </a:r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putting the vision 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of open access to research into practice</a:t>
              </a:r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cs typeface="Arial" panose="020B0604020202020204" pitchFamily="34" charset="0"/>
                </a:rPr>
                <a:t>.</a:t>
              </a:r>
              <a:endPara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248611" y="2125543"/>
              <a:ext cx="785890" cy="821035"/>
              <a:chOff x="314217" y="2163990"/>
              <a:chExt cx="785890" cy="821035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>
                <a:off x="314217" y="2163990"/>
                <a:ext cx="0" cy="821035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707162" y="1771045"/>
                <a:ext cx="0" cy="785890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/>
            <p:cNvGrpSpPr/>
            <p:nvPr/>
          </p:nvGrpSpPr>
          <p:grpSpPr>
            <a:xfrm>
              <a:off x="6474870" y="3322218"/>
              <a:ext cx="2721523" cy="273132"/>
              <a:chOff x="6424548" y="3292824"/>
              <a:chExt cx="2721523" cy="273132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 flipH="1" flipV="1">
                <a:off x="9146071" y="3292824"/>
                <a:ext cx="0" cy="273132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6424548" y="3565956"/>
                <a:ext cx="2721523" cy="0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294186" y="6595777"/>
            <a:ext cx="773912" cy="167164"/>
          </a:xfrm>
        </p:spPr>
        <p:txBody>
          <a:bodyPr anchor="ctr"/>
          <a:lstStyle/>
          <a:p>
            <a:pPr algn="l"/>
            <a:r>
              <a:rPr lang="de-DE" dirty="0" smtClean="0">
                <a:latin typeface="Univers Com 45 Light" panose="020B0403020202020204" pitchFamily="34" charset="0"/>
              </a:rPr>
              <a:t>1</a:t>
            </a:r>
            <a:endParaRPr lang="de-DE" dirty="0">
              <a:latin typeface="Univers Com 45 Light" panose="020B04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888" y="6178238"/>
            <a:ext cx="67182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0"/>
              </a:rPr>
              <a:t>Read more  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</a:rPr>
              <a:t>ESAC Initiative  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  <a:hlinkClick r:id="rId3"/>
              </a:rPr>
              <a:t>esac-initiative.org</a:t>
            </a:r>
            <a:r>
              <a:rPr lang="en-US" sz="1100" dirty="0">
                <a:solidFill>
                  <a:schemeClr val="accent5"/>
                </a:solidFill>
                <a:latin typeface="Univers Com 45 Light" panose="020B0403020202020204" pitchFamily="34" charset="0"/>
              </a:rPr>
              <a:t>; 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</a:rPr>
              <a:t/>
            </a:r>
            <a:b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</a:rPr>
            </a:b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</a:rPr>
              <a:t>Equity is integral to the OA2020 mission 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  <a:hlinkClick r:id="rId4"/>
              </a:rPr>
              <a:t>oa2020.org/be-informed/equity/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</a:rPr>
              <a:t> 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Univers Com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4912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17"/>
          <p:cNvSpPr>
            <a:spLocks noGrp="1"/>
          </p:cNvSpPr>
          <p:nvPr>
            <p:ph type="body" sz="quarter" idx="13"/>
          </p:nvPr>
        </p:nvSpPr>
        <p:spPr>
          <a:xfrm>
            <a:off x="302342" y="426278"/>
            <a:ext cx="7632618" cy="697671"/>
          </a:xfrm>
        </p:spPr>
        <p:txBody>
          <a:bodyPr anchor="b"/>
          <a:lstStyle/>
          <a:p>
            <a:pPr>
              <a:spcBef>
                <a:spcPts val="0"/>
              </a:spcBef>
              <a:buClrTx/>
              <a:defRPr/>
            </a:pPr>
            <a:r>
              <a:rPr lang="en-US" sz="3600" dirty="0" smtClean="0">
                <a:solidFill>
                  <a:srgbClr val="EB643A"/>
                </a:solidFill>
                <a:latin typeface="Univers Com 45 Light" panose="020B0403020202020204" pitchFamily="34" charset="0"/>
              </a:rPr>
              <a:t>ESAC Market Watch and TA Registry</a:t>
            </a:r>
            <a:endParaRPr lang="en-US" sz="3600" dirty="0">
              <a:solidFill>
                <a:srgbClr val="EB643A"/>
              </a:solidFill>
              <a:latin typeface="Univers Com 45 Light" panose="020B04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68240" y="6501331"/>
            <a:ext cx="56289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Univers Com 45 Light" panose="020B0403020202020204" pitchFamily="34" charset="0"/>
              </a:rPr>
              <a:t>US OA2020 WG Community of Practice call | 24 Feb 2022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8851"/>
          <a:stretch/>
        </p:blipFill>
        <p:spPr>
          <a:xfrm>
            <a:off x="418092" y="1360946"/>
            <a:ext cx="8911103" cy="44576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6592" y="5919202"/>
            <a:ext cx="83192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0"/>
              </a:rPr>
              <a:t>Source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0"/>
              </a:rPr>
              <a:t> 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</a:rPr>
              <a:t>ESAC Market </a:t>
            </a:r>
            <a:r>
              <a:rPr lang="en-US" sz="1100" dirty="0">
                <a:solidFill>
                  <a:schemeClr val="accent5"/>
                </a:solidFill>
                <a:latin typeface="Univers Com 45 Light" panose="020B0403020202020204" pitchFamily="34" charset="0"/>
              </a:rPr>
              <a:t>Watch 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  <a:hlinkClick r:id="rId4"/>
              </a:rPr>
              <a:t>esac-initiative.org/market-watch/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</a:rPr>
              <a:t> </a:t>
            </a:r>
          </a:p>
          <a:p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</a:rPr>
              <a:t>Based on 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</a:rPr>
              <a:t>ESAC Registry of Transformative Agreements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</a:rPr>
              <a:t>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hlinkClick r:id="rId5"/>
              </a:rPr>
              <a:t>esac-initiative.org/about/transformative-agreements/agreement-registry/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</a:rPr>
              <a:t> [Last updated: 11 Jan 2022]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Univers Com 45 Light" panose="020B0403020202020204" pitchFamily="34" charset="0"/>
            </a:endParaRPr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294186" y="6595777"/>
            <a:ext cx="773912" cy="167164"/>
          </a:xfrm>
        </p:spPr>
        <p:txBody>
          <a:bodyPr anchor="ctr"/>
          <a:lstStyle/>
          <a:p>
            <a:pPr algn="l"/>
            <a:r>
              <a:rPr lang="de-DE" dirty="0">
                <a:latin typeface="Univers Com 45 Light" panose="020B0403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91151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17"/>
          <p:cNvSpPr>
            <a:spLocks noGrp="1"/>
          </p:cNvSpPr>
          <p:nvPr>
            <p:ph type="body" sz="quarter" idx="13"/>
          </p:nvPr>
        </p:nvSpPr>
        <p:spPr>
          <a:xfrm>
            <a:off x="302342" y="426278"/>
            <a:ext cx="7175090" cy="697671"/>
          </a:xfrm>
        </p:spPr>
        <p:txBody>
          <a:bodyPr/>
          <a:lstStyle/>
          <a:p>
            <a:pPr>
              <a:spcBef>
                <a:spcPts val="0"/>
              </a:spcBef>
              <a:buClrTx/>
              <a:defRPr/>
            </a:pPr>
            <a:r>
              <a:rPr lang="en-US" sz="3600" dirty="0">
                <a:solidFill>
                  <a:srgbClr val="EB643A"/>
                </a:solidFill>
              </a:rPr>
              <a:t>N</a:t>
            </a:r>
            <a:r>
              <a:rPr lang="en-US" sz="3600" dirty="0" smtClean="0">
                <a:solidFill>
                  <a:srgbClr val="EB643A"/>
                </a:solidFill>
                <a:latin typeface="Univers Com 45 Light" panose="020B0403020202020204" pitchFamily="34" charset="0"/>
              </a:rPr>
              <a:t>ew ESAC resources	</a:t>
            </a:r>
            <a:endParaRPr lang="en-US" sz="3600" dirty="0">
              <a:solidFill>
                <a:srgbClr val="EB643A"/>
              </a:solidFill>
              <a:latin typeface="Univers Com 45 Light" panose="020B04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68240" y="6501331"/>
            <a:ext cx="56289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Univers Com 45 Light" panose="020B0403020202020204" pitchFamily="34" charset="0"/>
              </a:rPr>
              <a:t>US OA2020 WG Community of Practice call | 24 Feb 2022</a:t>
            </a:r>
          </a:p>
        </p:txBody>
      </p:sp>
      <p:pic>
        <p:nvPicPr>
          <p:cNvPr id="3" name="Picture 2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0636" y="1437744"/>
            <a:ext cx="4233591" cy="165561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02928" y="1491803"/>
            <a:ext cx="4564608" cy="4722890"/>
            <a:chOff x="302928" y="1491803"/>
            <a:chExt cx="4564608" cy="4722890"/>
          </a:xfrm>
        </p:grpSpPr>
        <p:pic>
          <p:nvPicPr>
            <p:cNvPr id="13" name="Picture 12">
              <a:hlinkClick r:id="rId5"/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0031" y="1609754"/>
              <a:ext cx="4447505" cy="4604939"/>
            </a:xfrm>
            <a:prstGeom prst="rect">
              <a:avLst/>
            </a:prstGeom>
          </p:spPr>
        </p:pic>
        <p:grpSp>
          <p:nvGrpSpPr>
            <p:cNvPr id="14" name="Group 13"/>
            <p:cNvGrpSpPr/>
            <p:nvPr/>
          </p:nvGrpSpPr>
          <p:grpSpPr>
            <a:xfrm>
              <a:off x="302928" y="1491803"/>
              <a:ext cx="785890" cy="821035"/>
              <a:chOff x="314217" y="2163990"/>
              <a:chExt cx="785890" cy="821035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314217" y="2163990"/>
                <a:ext cx="0" cy="821035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707162" y="1771045"/>
                <a:ext cx="0" cy="785890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4"/>
          <p:cNvGrpSpPr/>
          <p:nvPr/>
        </p:nvGrpSpPr>
        <p:grpSpPr>
          <a:xfrm>
            <a:off x="5360636" y="3303050"/>
            <a:ext cx="3811603" cy="3097228"/>
            <a:chOff x="5360636" y="3303050"/>
            <a:chExt cx="3811603" cy="3097228"/>
          </a:xfrm>
        </p:grpSpPr>
        <p:pic>
          <p:nvPicPr>
            <p:cNvPr id="4" name="Picture 3">
              <a:hlinkClick r:id="rId7"/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05901" y="3339264"/>
              <a:ext cx="3766338" cy="3061014"/>
            </a:xfrm>
            <a:prstGeom prst="rect">
              <a:avLst/>
            </a:prstGeom>
          </p:spPr>
        </p:pic>
        <p:grpSp>
          <p:nvGrpSpPr>
            <p:cNvPr id="17" name="Group 16"/>
            <p:cNvGrpSpPr/>
            <p:nvPr/>
          </p:nvGrpSpPr>
          <p:grpSpPr>
            <a:xfrm>
              <a:off x="5360636" y="3303050"/>
              <a:ext cx="785890" cy="821035"/>
              <a:chOff x="314217" y="2163990"/>
              <a:chExt cx="785890" cy="821035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>
                <a:off x="314217" y="2163990"/>
                <a:ext cx="0" cy="821035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707162" y="1771045"/>
                <a:ext cx="0" cy="785890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294186" y="6595777"/>
            <a:ext cx="773912" cy="167164"/>
          </a:xfrm>
        </p:spPr>
        <p:txBody>
          <a:bodyPr anchor="ctr"/>
          <a:lstStyle/>
          <a:p>
            <a:pPr algn="l"/>
            <a:r>
              <a:rPr lang="de-DE" dirty="0">
                <a:latin typeface="Univers Com 45 Light" panose="020B0403020202020204" pitchFamily="34" charset="0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8042" y="6283641"/>
            <a:ext cx="56920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0"/>
              </a:rPr>
              <a:t>Source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0"/>
              </a:rPr>
              <a:t> 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  <a:hlinkClick r:id="rId9"/>
              </a:rPr>
              <a:t>esac-initiative.org/new-</a:t>
            </a:r>
            <a:r>
              <a:rPr lang="en-US" sz="1100" dirty="0" err="1" smtClean="0">
                <a:solidFill>
                  <a:schemeClr val="accent5"/>
                </a:solidFill>
                <a:latin typeface="Univers Com 45 Light" panose="020B0403020202020204" pitchFamily="34" charset="0"/>
                <a:hlinkClick r:id="rId9"/>
              </a:rPr>
              <a:t>esac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  <a:hlinkClick r:id="rId9"/>
              </a:rPr>
              <a:t>-resources-on-transformative-agreements/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Univers Com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3110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17"/>
          <p:cNvSpPr>
            <a:spLocks noGrp="1"/>
          </p:cNvSpPr>
          <p:nvPr>
            <p:ph type="body" sz="quarter" idx="13"/>
          </p:nvPr>
        </p:nvSpPr>
        <p:spPr>
          <a:xfrm>
            <a:off x="302342" y="426278"/>
            <a:ext cx="7175090" cy="697671"/>
          </a:xfrm>
        </p:spPr>
        <p:txBody>
          <a:bodyPr/>
          <a:lstStyle/>
          <a:p>
            <a:pPr>
              <a:spcBef>
                <a:spcPts val="0"/>
              </a:spcBef>
              <a:buClrTx/>
              <a:defRPr/>
            </a:pPr>
            <a:r>
              <a:rPr lang="en-US" sz="3600" dirty="0" smtClean="0">
                <a:solidFill>
                  <a:srgbClr val="EB643A"/>
                </a:solidFill>
                <a:latin typeface="Univers Com 45 Light" panose="020B0403020202020204" pitchFamily="34" charset="0"/>
              </a:rPr>
              <a:t>Putting Open Access into practice</a:t>
            </a:r>
            <a:endParaRPr lang="en-US" sz="3600" dirty="0">
              <a:solidFill>
                <a:srgbClr val="EB643A"/>
              </a:solidFill>
              <a:latin typeface="Univers Com 45 Light" panose="020B04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68240" y="6501331"/>
            <a:ext cx="56289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Univers Com 45 Light" panose="020B0403020202020204" pitchFamily="34" charset="0"/>
              </a:rPr>
              <a:t>US OA2020 WG Community of Practice call | 24 Feb 2022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263625" y="1489324"/>
            <a:ext cx="9335759" cy="1020667"/>
            <a:chOff x="263625" y="1534767"/>
            <a:chExt cx="9335759" cy="992553"/>
          </a:xfrm>
        </p:grpSpPr>
        <p:sp>
          <p:nvSpPr>
            <p:cNvPr id="20" name="Rectangle 19"/>
            <p:cNvSpPr/>
            <p:nvPr/>
          </p:nvSpPr>
          <p:spPr>
            <a:xfrm>
              <a:off x="309715" y="1570375"/>
              <a:ext cx="9262872" cy="929442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0" tIns="72000" rIns="72000" bIns="72000" rtlCol="0" anchor="ctr">
              <a:noAutofit/>
            </a:bodyPr>
            <a:lstStyle/>
            <a:p>
              <a:pPr algn="ctr"/>
              <a:endParaRPr lang="en-US" sz="12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330622" y="1647301"/>
              <a:ext cx="9264578" cy="8006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ESAC </a:t>
              </a:r>
              <a:r>
                <a:rPr 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global community 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of practice </a:t>
              </a:r>
              <a:r>
                <a:rPr 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calls are 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opportunities for library and consortium staff—as well as publishers and other stakeholders—to exchange experiences in operationalizing open access </a:t>
              </a:r>
              <a:r>
                <a:rPr 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through 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transformative and other OA publishing </a:t>
              </a:r>
              <a:r>
                <a:rPr 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frameworks.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63625" y="1534767"/>
              <a:ext cx="461384" cy="183715"/>
              <a:chOff x="263625" y="1534767"/>
              <a:chExt cx="461384" cy="18371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263625" y="1535602"/>
                <a:ext cx="0" cy="182880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496409" y="1306167"/>
                <a:ext cx="0" cy="457200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 flipH="1" flipV="1">
              <a:off x="9138000" y="2343610"/>
              <a:ext cx="461384" cy="183710"/>
              <a:chOff x="269875" y="953265"/>
              <a:chExt cx="461384" cy="183710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>
                <a:off x="269875" y="954095"/>
                <a:ext cx="0" cy="182880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502659" y="724665"/>
                <a:ext cx="0" cy="457200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24"/>
          <p:cNvGrpSpPr/>
          <p:nvPr/>
        </p:nvGrpSpPr>
        <p:grpSpPr>
          <a:xfrm>
            <a:off x="784512" y="2659698"/>
            <a:ext cx="4861453" cy="3400931"/>
            <a:chOff x="1478059" y="2621613"/>
            <a:chExt cx="4861453" cy="3400931"/>
          </a:xfrm>
        </p:grpSpPr>
        <p:sp>
          <p:nvSpPr>
            <p:cNvPr id="10" name="Rectangle 9"/>
            <p:cNvSpPr/>
            <p:nvPr/>
          </p:nvSpPr>
          <p:spPr>
            <a:xfrm>
              <a:off x="1532370" y="2621613"/>
              <a:ext cx="4807142" cy="340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" b="1" dirty="0" smtClean="0">
                  <a:solidFill>
                    <a:srgbClr val="EB643A"/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How </a:t>
              </a:r>
              <a:r>
                <a:rPr lang="en-US" sz="1500" b="1" dirty="0">
                  <a:solidFill>
                    <a:srgbClr val="EB643A"/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are transformative </a:t>
              </a:r>
              <a:r>
                <a:rPr lang="en-US" sz="1500" b="1" dirty="0" smtClean="0">
                  <a:solidFill>
                    <a:srgbClr val="EB643A"/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agreements actually </a:t>
              </a:r>
              <a:r>
                <a:rPr lang="en-US" sz="1500" b="1" dirty="0">
                  <a:solidFill>
                    <a:srgbClr val="EB643A"/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transforming </a:t>
              </a:r>
              <a:r>
                <a:rPr lang="en-US" sz="1500" b="1" dirty="0" smtClean="0">
                  <a:solidFill>
                    <a:srgbClr val="EB643A"/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subscription system and enabling an open paradigm?</a:t>
              </a:r>
            </a:p>
            <a:p>
              <a:endPara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/>
                  <a:ea typeface="Calibri" panose="020F0502020204030204" pitchFamily="34" charset="0"/>
                  <a:cs typeface="Times New Roman" panose="02020603050405020304" pitchFamily="18" charset="0"/>
                </a:rPr>
                <a:t>Open access transformation drivers</a:t>
              </a: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endPara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Submission system and author engagement</a:t>
              </a: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endParaRPr lang="en-US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Publishing workflow and library processing workflow</a:t>
              </a: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endPara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Business models and instituitonal investment streams</a:t>
              </a: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endPara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Price transparency and cost assessment</a:t>
              </a: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</a:pPr>
              <a:endParaRPr lang="en-US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Open metadata and data delivery and OA monitoring</a:t>
              </a:r>
              <a:endPara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1478059" y="2693172"/>
              <a:ext cx="0" cy="3166785"/>
            </a:xfrm>
            <a:prstGeom prst="line">
              <a:avLst/>
            </a:prstGeom>
            <a:ln>
              <a:solidFill>
                <a:srgbClr val="EA64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294186" y="6595777"/>
            <a:ext cx="773912" cy="167164"/>
          </a:xfrm>
        </p:spPr>
        <p:txBody>
          <a:bodyPr anchor="ctr"/>
          <a:lstStyle/>
          <a:p>
            <a:pPr algn="l"/>
            <a:r>
              <a:rPr lang="de-DE" dirty="0" smtClean="0">
                <a:latin typeface="Univers Com 45 Light" panose="020B0403020202020204" pitchFamily="34" charset="0"/>
              </a:rPr>
              <a:t>4</a:t>
            </a:r>
            <a:endParaRPr lang="de-DE" dirty="0">
              <a:latin typeface="Univers Com 45 Light" panose="020B0403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9793" y="6303773"/>
            <a:ext cx="49746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0"/>
              </a:rPr>
              <a:t>Stay tuned  </a:t>
            </a:r>
            <a:r>
              <a:rPr lang="en-US" sz="1100" dirty="0" smtClean="0">
                <a:solidFill>
                  <a:srgbClr val="EB643A"/>
                </a:solidFill>
                <a:latin typeface="Univers Com 45 Light" panose="020B0403020202020204"/>
              </a:rPr>
              <a:t>@</a:t>
            </a:r>
            <a:r>
              <a:rPr lang="en-US" sz="1100" dirty="0" err="1" smtClean="0">
                <a:solidFill>
                  <a:srgbClr val="EB643A"/>
                </a:solidFill>
                <a:latin typeface="Univers Com 45 Light" panose="020B0403020202020204"/>
              </a:rPr>
              <a:t>ESACInitiative</a:t>
            </a:r>
            <a:r>
              <a:rPr lang="en-US" sz="1100" dirty="0" smtClean="0">
                <a:solidFill>
                  <a:srgbClr val="EB643A"/>
                </a:solidFill>
                <a:latin typeface="Univers Com 45 Light" panose="020B0403020202020204"/>
              </a:rPr>
              <a:t>  and  </a:t>
            </a:r>
            <a:r>
              <a:rPr lang="en-US" sz="1100" dirty="0" smtClean="0">
                <a:solidFill>
                  <a:schemeClr val="accent5"/>
                </a:solidFill>
                <a:latin typeface="Univers Com 45 Light" panose="020B0403020202020204" pitchFamily="34" charset="0"/>
                <a:hlinkClick r:id="rId3"/>
              </a:rPr>
              <a:t>esac-initiative.org/category/news/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Univers Com 45 Light" panose="020B0403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6613288" y="3287249"/>
            <a:ext cx="1889925" cy="2011376"/>
            <a:chOff x="6613288" y="3287249"/>
            <a:chExt cx="1889925" cy="2011376"/>
          </a:xfrm>
        </p:grpSpPr>
        <p:sp>
          <p:nvSpPr>
            <p:cNvPr id="27" name="Rectangle 26"/>
            <p:cNvSpPr/>
            <p:nvPr/>
          </p:nvSpPr>
          <p:spPr>
            <a:xfrm>
              <a:off x="6692644" y="3595026"/>
              <a:ext cx="1750139" cy="885653"/>
            </a:xfrm>
            <a:prstGeom prst="rect">
              <a:avLst/>
            </a:prstGeom>
            <a:solidFill>
              <a:schemeClr val="bg1">
                <a:lumMod val="85000"/>
                <a:alpha val="3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2000" tIns="72000" rIns="72000" bIns="72000" rtlCol="0" anchor="ctr">
              <a:noAutofit/>
            </a:bodyPr>
            <a:lstStyle/>
            <a:p>
              <a:pPr algn="ctr"/>
              <a:endParaRPr lang="en-US" sz="1200" dirty="0" smtClean="0">
                <a:solidFill>
                  <a:schemeClr val="tx1"/>
                </a:solidFill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 flipH="1">
              <a:off x="7717323" y="3483888"/>
              <a:ext cx="785890" cy="1716762"/>
              <a:chOff x="6961917" y="3804722"/>
              <a:chExt cx="785890" cy="1716762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 flipH="1">
                <a:off x="6961917" y="3804722"/>
                <a:ext cx="0" cy="1716762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16200000" flipH="1">
                <a:off x="7354862" y="3411777"/>
                <a:ext cx="0" cy="785890"/>
              </a:xfrm>
              <a:prstGeom prst="line">
                <a:avLst/>
              </a:prstGeom>
              <a:ln w="1270">
                <a:solidFill>
                  <a:srgbClr val="EB64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TextBox 2"/>
            <p:cNvSpPr txBox="1"/>
            <p:nvPr/>
          </p:nvSpPr>
          <p:spPr>
            <a:xfrm>
              <a:off x="6692644" y="3667409"/>
              <a:ext cx="1750139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>
                  <a:srgbClr val="000000">
                    <a:lumMod val="65000"/>
                    <a:lumOff val="35000"/>
                  </a:srgbClr>
                </a:buClr>
              </a:pPr>
              <a:r>
                <a:rPr lang="en-US" sz="16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Univers Com 45 Light" panose="020B0403020202020204"/>
                  <a:ea typeface="Calibri" panose="020F0502020204030204" pitchFamily="34" charset="0"/>
                  <a:cs typeface="Times New Roman" panose="02020603050405020304" pitchFamily="18" charset="0"/>
                </a:rPr>
                <a:t>23 March</a:t>
              </a:r>
            </a:p>
            <a:p>
              <a:pPr lvl="0">
                <a:buClr>
                  <a:srgbClr val="000000">
                    <a:lumMod val="65000"/>
                    <a:lumOff val="35000"/>
                  </a:srgbClr>
                </a:buClr>
              </a:pPr>
              <a:r>
                <a:rPr lang="en-US" sz="14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9:00am Pacific</a:t>
              </a:r>
            </a:p>
            <a:p>
              <a:pPr lvl="0">
                <a:buClr>
                  <a:srgbClr val="000000">
                    <a:lumMod val="65000"/>
                    <a:lumOff val="35000"/>
                  </a:srgbClr>
                </a:buClr>
              </a:pPr>
              <a:r>
                <a:rPr lang="en-US" sz="14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12:00pm Eastern</a:t>
              </a:r>
            </a:p>
            <a:p>
              <a:pPr lvl="0">
                <a:buClr>
                  <a:srgbClr val="000000">
                    <a:lumMod val="65000"/>
                    <a:lumOff val="35000"/>
                  </a:srgbClr>
                </a:buClr>
              </a:pPr>
              <a:endParaRPr lang="en-US" sz="14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Univers Com 45 Light" panose="020B0403020202020204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>
                <a:buClr>
                  <a:srgbClr val="000000">
                    <a:lumMod val="65000"/>
                    <a:lumOff val="35000"/>
                  </a:srgbClr>
                </a:buClr>
              </a:pPr>
              <a:r>
                <a:rPr lang="en-US" sz="1400" dirty="0" smtClean="0">
                  <a:solidFill>
                    <a:srgbClr val="EB643A"/>
                  </a:solidFill>
                  <a:latin typeface="Univers Com 45 Light" panose="020B0403020202020204"/>
                  <a:ea typeface="Calibri" panose="020F0502020204030204" pitchFamily="34" charset="0"/>
                  <a:cs typeface="Times New Roman" panose="02020603050405020304" pitchFamily="18" charset="0"/>
                </a:rPr>
                <a:t>Featuring</a:t>
              </a:r>
            </a:p>
            <a:p>
              <a:pPr lvl="0">
                <a:buClr>
                  <a:srgbClr val="000000">
                    <a:lumMod val="65000"/>
                    <a:lumOff val="35000"/>
                  </a:srgbClr>
                </a:buClr>
              </a:pPr>
              <a:r>
                <a:rPr lang="en-US" sz="14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</a:t>
              </a:r>
              <a:r>
                <a:rPr lang="en-US" sz="14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Royal Society</a:t>
              </a:r>
            </a:p>
            <a:p>
              <a:pPr lvl="0">
                <a:buClr>
                  <a:srgbClr val="000000">
                    <a:lumMod val="65000"/>
                    <a:lumOff val="35000"/>
                  </a:srgbClr>
                </a:buClr>
              </a:pPr>
              <a:r>
                <a:rPr lang="en-US" sz="1400" dirty="0" err="1">
                  <a:solidFill>
                    <a:srgbClr val="000000">
                      <a:lumMod val="65000"/>
                      <a:lumOff val="35000"/>
                    </a:srgb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FinELib</a:t>
              </a:r>
              <a:r>
                <a:rPr lang="en-US" sz="14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40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consortium</a:t>
              </a:r>
              <a:endParaRPr lang="en-US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613288" y="3287249"/>
              <a:ext cx="110608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 smtClean="0">
                  <a:solidFill>
                    <a:srgbClr val="EB643A"/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Join us on</a:t>
              </a:r>
              <a:endParaRPr lang="en-US" sz="1400" b="1" dirty="0">
                <a:solidFill>
                  <a:srgbClr val="EB643A"/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87820" y="2659698"/>
            <a:ext cx="4861453" cy="3239252"/>
            <a:chOff x="1478059" y="2620705"/>
            <a:chExt cx="4861453" cy="3239252"/>
          </a:xfrm>
        </p:grpSpPr>
        <p:sp>
          <p:nvSpPr>
            <p:cNvPr id="34" name="Rectangle 33"/>
            <p:cNvSpPr/>
            <p:nvPr/>
          </p:nvSpPr>
          <p:spPr>
            <a:xfrm>
              <a:off x="1532370" y="2620705"/>
              <a:ext cx="4807142" cy="30854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" b="1" dirty="0" smtClean="0">
                  <a:solidFill>
                    <a:srgbClr val="EB643A"/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How </a:t>
              </a:r>
              <a:r>
                <a:rPr lang="en-US" sz="1500" b="1" dirty="0">
                  <a:solidFill>
                    <a:srgbClr val="EB643A"/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are transformative </a:t>
              </a:r>
              <a:r>
                <a:rPr lang="en-US" sz="1500" b="1" dirty="0" smtClean="0">
                  <a:solidFill>
                    <a:srgbClr val="EB643A"/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agreements actually </a:t>
              </a:r>
              <a:r>
                <a:rPr lang="en-US" sz="1500" b="1" dirty="0">
                  <a:solidFill>
                    <a:srgbClr val="EB643A"/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transforming </a:t>
              </a:r>
              <a:r>
                <a:rPr lang="en-US" sz="1500" b="1" dirty="0" smtClean="0">
                  <a:solidFill>
                    <a:srgbClr val="EB643A"/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subscription system and enabling an open paradigm?</a:t>
              </a:r>
            </a:p>
            <a:p>
              <a:endPara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/>
                  <a:ea typeface="Calibri" panose="020F0502020204030204" pitchFamily="34" charset="0"/>
                  <a:cs typeface="Times New Roman" panose="02020603050405020304" pitchFamily="18" charset="0"/>
                </a:rPr>
                <a:t>Open access transformation drivers</a:t>
              </a: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endPara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Submission system and author engagement</a:t>
              </a: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endParaRPr lang="en-US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Publishing workflow and library processing workflow</a:t>
              </a: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endPara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Business models and instituitonal investment streams</a:t>
              </a: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endPara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Price transparency and cost assessment</a:t>
              </a: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</a:pPr>
              <a:endParaRPr lang="en-US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30188" indent="-230188">
                <a:buClr>
                  <a:schemeClr val="tx1">
                    <a:lumMod val="65000"/>
                    <a:lumOff val="35000"/>
                  </a:schemeClr>
                </a:buClr>
                <a:buFont typeface="Wingdings" panose="05000000000000000000" pitchFamily="2" charset="2"/>
                <a:buChar char="§"/>
              </a:pPr>
              <a:r>
                <a:rPr lang="en-US" sz="13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nivers Com 45 Light" panose="020B0403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Open metadata and data delivery and OA monitoring</a:t>
              </a:r>
              <a:endPara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45 Ligh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1478059" y="2693172"/>
              <a:ext cx="0" cy="3166785"/>
            </a:xfrm>
            <a:prstGeom prst="line">
              <a:avLst/>
            </a:prstGeom>
            <a:ln>
              <a:solidFill>
                <a:srgbClr val="EA64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92557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48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/m_precDefaultPercent&gt;&lt;m_precDefaultDate&gt;&lt;m_bNumberIsYear val=&quot;0&quot;/&gt;&lt;m_strFormatTime&gt;%d.%m.%Y&lt;/m_strFormatTime&gt;&lt;/m_precDefaultDate&gt;&lt;m_precDefaultYear/&gt;&lt;m_precDefaultQuarter/&gt;&lt;m_precDefaultMonth/&gt;&lt;m_precDefaultWeek/&gt;&lt;m_precDefaultDay/&gt;&lt;m_mruColor&gt;&lt;m_vecMRU length=&quot;5&quot;&gt;&lt;elem m_fUsage=&quot;3.90530403910000070000E+000&quot;&gt;&lt;m_msothmcolidx val=&quot;0&quot;/&gt;&lt;m_rgb r=&quot;7d&quot; g=&quot;aa&quot; b=&quot;ed&quot;/&gt;&lt;m_ppcolschidx tagver0=&quot;23004&quot; tagname0=&quot;m_ppcolschidxUNRECOGNIZED&quot; val=&quot;0&quot;/&gt;&lt;m_nBrightness val=&quot;0&quot;/&gt;&lt;/elem&gt;&lt;elem m_fUsage=&quot;9.69910596090000190000E-001&quot;&gt;&lt;m_msothmcolidx val=&quot;0&quot;/&gt;&lt;m_rgb r=&quot;84&quot; g=&quot;9f&quot; b=&quot;c2&quot;/&gt;&lt;m_ppcolschidx tagver0=&quot;23004&quot; tagname0=&quot;m_ppcolschidxUNRECOGNIZED&quot; val=&quot;0&quot;/&gt;&lt;m_nBrightness val=&quot;0&quot;/&gt;&lt;/elem&gt;&lt;elem m_fUsage=&quot;9.00000000000000020000E-001&quot;&gt;&lt;m_msothmcolidx val=&quot;0&quot;/&gt;&lt;m_rgb r=&quot;de&quot; g=&quot;e5&quot; b=&quot;ee&quot;/&gt;&lt;m_ppcolschidx tagver0=&quot;23004&quot; tagname0=&quot;m_ppcolschidxUNRECOGNIZED&quot; val=&quot;0&quot;/&gt;&lt;m_nBrightness val=&quot;0&quot;/&gt;&lt;/elem&gt;&lt;elem m_fUsage=&quot;8.10000000000000050000E-001&quot;&gt;&lt;m_msothmcolidx val=&quot;0&quot;/&gt;&lt;m_rgb r=&quot;be&quot; g=&quot;d4&quot; b=&quot;f6&quot;/&gt;&lt;m_ppcolschidx tagver0=&quot;23004&quot; tagname0=&quot;m_ppcolschidxUNRECOGNIZED&quot; val=&quot;0&quot;/&gt;&lt;m_nBrightness val=&quot;0&quot;/&gt;&lt;/elem&gt;&lt;elem m_fUsage=&quot;5.90490000000000180000E-001&quot;&gt;&lt;m_msothmcolidx val=&quot;0&quot;/&gt;&lt;m_rgb r=&quot;0&quot; g=&quot;66&quot; b=&quot;0&quot;/&gt;&lt;m_ppcolschidx tagver0=&quot;23004&quot; tagname0=&quot;m_ppcolschidxUNRECOGNIZED&quot; val=&quot;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HVstNLjY0CAGwpdO4KMP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zm_zCOo7kyON9WbNsTPB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dmZzc_Ez0mtCDGQVSb6K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qaXVBQt90arWlA4myBoU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HVstNLjY0CAGwpdO4KMP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dmZzc_Ez0mtCDGQVSb6K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qaXVBQt90arWlA4myBoUg"/>
</p:tagLst>
</file>

<file path=ppt/theme/theme1.xml><?xml version="1.0" encoding="utf-8"?>
<a:theme xmlns:a="http://schemas.openxmlformats.org/drawingml/2006/main" name="MPDL PPT Template (Leerpräsentation) 20120307">
  <a:themeElements>
    <a:clrScheme name="Benutzerdefiniert 1">
      <a:dk1>
        <a:srgbClr val="000000"/>
      </a:dk1>
      <a:lt1>
        <a:srgbClr val="FFFFFF"/>
      </a:lt1>
      <a:dk2>
        <a:srgbClr val="606060"/>
      </a:dk2>
      <a:lt2>
        <a:srgbClr val="F2F2F2"/>
      </a:lt2>
      <a:accent1>
        <a:srgbClr val="C0C0C0"/>
      </a:accent1>
      <a:accent2>
        <a:srgbClr val="7F7F7F"/>
      </a:accent2>
      <a:accent3>
        <a:srgbClr val="EA643A"/>
      </a:accent3>
      <a:accent4>
        <a:srgbClr val="EA643A"/>
      </a:accent4>
      <a:accent5>
        <a:srgbClr val="EA643A"/>
      </a:accent5>
      <a:accent6>
        <a:srgbClr val="EA643A"/>
      </a:accent6>
      <a:hlink>
        <a:srgbClr val="EA643A"/>
      </a:hlink>
      <a:folHlink>
        <a:srgbClr val="7C7C7C"/>
      </a:folHlink>
    </a:clrScheme>
    <a:fontScheme name="Benutzerdefiniert 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lIns="72000" tIns="72000" rIns="72000" bIns="72000" rtlCol="0" anchor="ctr">
        <a:noAutofit/>
      </a:bodyPr>
      <a:lstStyle>
        <a:defPPr algn="ctr"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407</Words>
  <Application>Microsoft Office PowerPoint</Application>
  <PresentationFormat>A4 Paper (210x297 mm)</PresentationFormat>
  <Paragraphs>64</Paragraphs>
  <Slides>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Times New Roman</vt:lpstr>
      <vt:lpstr>Univers Com 55</vt:lpstr>
      <vt:lpstr>Calibri</vt:lpstr>
      <vt:lpstr>Univers Com 45 Light</vt:lpstr>
      <vt:lpstr>Arial</vt:lpstr>
      <vt:lpstr>Symbol</vt:lpstr>
      <vt:lpstr>Wingdings</vt:lpstr>
      <vt:lpstr>MPDL PPT Template (Leerpräsentation) 20120307</vt:lpstr>
      <vt:lpstr>think-cell Folie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Offsetting</dc:title>
  <dc:subject>Moving from subscriptions to open access</dc:subject>
  <dc:creator/>
  <cp:lastModifiedBy/>
  <cp:revision>1</cp:revision>
  <cp:lastPrinted>2013-01-22T15:34:55Z</cp:lastPrinted>
  <dcterms:created xsi:type="dcterms:W3CDTF">2013-01-22T07:58:38Z</dcterms:created>
  <dcterms:modified xsi:type="dcterms:W3CDTF">2022-03-10T18:59:09Z</dcterms:modified>
</cp:coreProperties>
</file>