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68" r:id="rId4"/>
    <p:sldId id="266" r:id="rId5"/>
    <p:sldId id="270" r:id="rId6"/>
    <p:sldId id="269" r:id="rId7"/>
    <p:sldId id="272" r:id="rId8"/>
    <p:sldId id="271" r:id="rId9"/>
    <p:sldId id="265" r:id="rId10"/>
    <p:sldId id="262" r:id="rId11"/>
    <p:sldId id="264" r:id="rId12"/>
  </p:sldIdLst>
  <p:sldSz cx="9906000" cy="6858000" type="A4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9">
          <p15:clr>
            <a:srgbClr val="A4A3A4"/>
          </p15:clr>
        </p15:guide>
        <p15:guide id="2" orient="horz" pos="482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536">
          <p15:clr>
            <a:srgbClr val="A4A3A4"/>
          </p15:clr>
        </p15:guide>
        <p15:guide id="5" orient="horz" pos="1043">
          <p15:clr>
            <a:srgbClr val="A4A3A4"/>
          </p15:clr>
        </p15:guide>
        <p15:guide id="6" pos="3120">
          <p15:clr>
            <a:srgbClr val="A4A3A4"/>
          </p15:clr>
        </p15:guide>
        <p15:guide id="7" pos="126">
          <p15:clr>
            <a:srgbClr val="A4A3A4"/>
          </p15:clr>
        </p15:guide>
        <p15:guide id="8" pos="6113">
          <p15:clr>
            <a:srgbClr val="A4A3A4"/>
          </p15:clr>
        </p15:guide>
        <p15:guide id="9" pos="6125">
          <p15:clr>
            <a:srgbClr val="A4A3A4"/>
          </p15:clr>
        </p15:guide>
        <p15:guide id="10" orient="horz" pos="2568">
          <p15:clr>
            <a:srgbClr val="A4A3A4"/>
          </p15:clr>
        </p15:guide>
        <p15:guide id="11" orient="horz" pos="1888">
          <p15:clr>
            <a:srgbClr val="A4A3A4"/>
          </p15:clr>
        </p15:guide>
        <p15:guide id="12" orient="horz" pos="3067">
          <p15:clr>
            <a:srgbClr val="A4A3A4"/>
          </p15:clr>
        </p15:guide>
        <p15:guide id="13" pos="4027">
          <p15:clr>
            <a:srgbClr val="A4A3A4"/>
          </p15:clr>
        </p15:guide>
        <p15:guide id="14" pos="6114">
          <p15:clr>
            <a:srgbClr val="A4A3A4"/>
          </p15:clr>
        </p15:guide>
        <p15:guide id="15" pos="3121">
          <p15:clr>
            <a:srgbClr val="A4A3A4"/>
          </p15:clr>
        </p15:guide>
        <p15:guide id="16" pos="125">
          <p15:clr>
            <a:srgbClr val="A4A3A4"/>
          </p15:clr>
        </p15:guide>
        <p15:guide id="17" pos="6126">
          <p15:clr>
            <a:srgbClr val="A4A3A4"/>
          </p15:clr>
        </p15:guide>
        <p15:guide id="18" pos="4028">
          <p15:clr>
            <a:srgbClr val="A4A3A4"/>
          </p15:clr>
        </p15:guide>
        <p15:guide id="19" pos="61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4" roundtripDataSignature="AMtx7mjutX5fhdmYxXqwfLr82Fv3PiY6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164" y="40"/>
      </p:cViewPr>
      <p:guideLst>
        <p:guide orient="horz" pos="119"/>
        <p:guide orient="horz" pos="482"/>
        <p:guide orient="horz" pos="2160"/>
        <p:guide orient="horz" pos="536"/>
        <p:guide orient="horz" pos="1043"/>
        <p:guide pos="3120"/>
        <p:guide pos="126"/>
        <p:guide pos="6113"/>
        <p:guide pos="6125"/>
        <p:guide orient="horz" pos="2568"/>
        <p:guide orient="horz" pos="1888"/>
        <p:guide orient="horz" pos="3067"/>
        <p:guide pos="4027"/>
        <p:guide pos="6114"/>
        <p:guide pos="3121"/>
        <p:guide pos="125"/>
        <p:guide pos="6126"/>
        <p:guide pos="4028"/>
        <p:guide pos="611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1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0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46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079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2784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1994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196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3849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74" name="Google Shape;174;p7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4677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9592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74" name="Google Shape;174;p7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985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ischenblatt">
  <p:cSld name="Zwischenblat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oogle Shape;17;p9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r:id="rId3" imgW="158750" imgH="158750" progId="TCLayout.ActiveDocument.1">
                  <p:embed/>
                </p:oleObj>
              </mc:Choice>
              <mc:Fallback>
                <p:oleObj r:id="rId3" imgW="158750" imgH="158750" progId="TCLayout.ActiveDocument.1">
                  <p:embed/>
                  <p:pic>
                    <p:nvPicPr>
                      <p:cNvPr id="17" name="Google Shape;17;p9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Google Shape;18;p9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  <a:defRPr sz="3600" b="1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1"/>
          <p:cNvSpPr/>
          <p:nvPr/>
        </p:nvSpPr>
        <p:spPr>
          <a:xfrm>
            <a:off x="1891144" y="3277938"/>
            <a:ext cx="9906000" cy="12001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" name="Google Shape;28;p1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r:id="rId3" imgW="158750" imgH="158750" progId="TCLayout.ActiveDocument.1">
                  <p:embed/>
                </p:oleObj>
              </mc:Choice>
              <mc:Fallback>
                <p:oleObj r:id="rId3" imgW="158750" imgH="158750" progId="TCLayout.ActiveDocument.1">
                  <p:embed/>
                  <p:pic>
                    <p:nvPicPr>
                      <p:cNvPr id="28" name="Google Shape;28;p11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Google Shape;29;p11"/>
          <p:cNvSpPr txBox="1">
            <a:spLocks noGrp="1"/>
          </p:cNvSpPr>
          <p:nvPr>
            <p:ph type="ctrTitle"/>
          </p:nvPr>
        </p:nvSpPr>
        <p:spPr>
          <a:xfrm>
            <a:off x="2215654" y="3531195"/>
            <a:ext cx="8706483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subTitle" idx="1"/>
          </p:nvPr>
        </p:nvSpPr>
        <p:spPr>
          <a:xfrm>
            <a:off x="1010315" y="5571109"/>
            <a:ext cx="870648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31" name="Google Shape;3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6235" y="514540"/>
            <a:ext cx="3269869" cy="1510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oogle Shape;10;p8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r:id="rId5" imgW="158750" imgH="158750" progId="TCLayout.ActiveDocument.1">
                  <p:embed/>
                </p:oleObj>
              </mc:Choice>
              <mc:Fallback>
                <p:oleObj r:id="rId5" imgW="158750" imgH="158750" progId="TCLayout.ActiveDocument.1">
                  <p:embed/>
                  <p:pic>
                    <p:nvPicPr>
                      <p:cNvPr id="10" name="Google Shape;10;p8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Google Shape;11;p8"/>
          <p:cNvSpPr txBox="1">
            <a:spLocks noGrp="1"/>
          </p:cNvSpPr>
          <p:nvPr>
            <p:ph type="title"/>
          </p:nvPr>
        </p:nvSpPr>
        <p:spPr>
          <a:xfrm>
            <a:off x="194337" y="143195"/>
            <a:ext cx="749496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body" idx="1"/>
          </p:nvPr>
        </p:nvSpPr>
        <p:spPr>
          <a:xfrm>
            <a:off x="194338" y="1600200"/>
            <a:ext cx="9386459" cy="1333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−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dt" idx="10"/>
          </p:nvPr>
        </p:nvSpPr>
        <p:spPr>
          <a:xfrm>
            <a:off x="194338" y="6657647"/>
            <a:ext cx="1014247" cy="168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ftr" idx="11"/>
          </p:nvPr>
        </p:nvSpPr>
        <p:spPr>
          <a:xfrm>
            <a:off x="194338" y="6391275"/>
            <a:ext cx="8740113" cy="244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sldNum" idx="12"/>
          </p:nvPr>
        </p:nvSpPr>
        <p:spPr>
          <a:xfrm>
            <a:off x="8931442" y="6659477"/>
            <a:ext cx="773912" cy="16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oa2020.us/" TargetMode="Externa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hyperlink" Target="mailto:contact@oa2020.org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hyperlink" Target="https://forms.gle/GmNZ21Mrp92GCNbGA" TargetMode="Externa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hyperlink" Target="https://esac-initiative.org/about/transformative-agreements/agreement-registry/" TargetMode="Externa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hyperlink" Target="https://oa2020.org/mission" TargetMode="Externa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oa2020us@googlegroups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sac-initiative.org/" TargetMode="External"/><Relationship Id="rId5" Type="http://schemas.openxmlformats.org/officeDocument/2006/relationships/hyperlink" Target="mailto:contact@oa2020.org" TargetMode="External"/><Relationship Id="rId4" Type="http://schemas.openxmlformats.org/officeDocument/2006/relationships/hyperlink" Target="https://oa2020.u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.emf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1955" y="5962325"/>
            <a:ext cx="971631" cy="33363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r:id="rId5" imgW="158750" imgH="158750" progId="TCLayout.ActiveDocument.1">
                  <p:embed/>
                </p:oleObj>
              </mc:Choice>
              <mc:Fallback>
                <p:oleObj r:id="rId5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Google Shape;39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91955" y="3424522"/>
            <a:ext cx="3161678" cy="257338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>
                <a:solidFill>
                  <a:schemeClr val="accent4"/>
                </a:solidFill>
              </a:rPr>
              <a:t>Community of Practice </a:t>
            </a:r>
            <a:br>
              <a:rPr lang="en-US" sz="2400" dirty="0">
                <a:solidFill>
                  <a:schemeClr val="accent4"/>
                </a:solidFill>
              </a:rPr>
            </a:br>
            <a:r>
              <a:rPr lang="en-US" sz="2400" dirty="0">
                <a:solidFill>
                  <a:schemeClr val="accent4"/>
                </a:solidFill>
              </a:rPr>
              <a:t>Negotiating and Implementing OA and Transformative </a:t>
            </a:r>
            <a:r>
              <a:rPr lang="en-US" sz="2400" dirty="0" smtClean="0">
                <a:solidFill>
                  <a:schemeClr val="accent4"/>
                </a:solidFill>
              </a:rPr>
              <a:t>Agreements</a:t>
            </a:r>
            <a:endParaRPr dirty="0"/>
          </a:p>
        </p:txBody>
      </p:sp>
      <p:sp>
        <p:nvSpPr>
          <p:cNvPr id="41" name="Google Shape;41;p1"/>
          <p:cNvSpPr txBox="1"/>
          <p:nvPr/>
        </p:nvSpPr>
        <p:spPr>
          <a:xfrm>
            <a:off x="750021" y="5997905"/>
            <a:ext cx="23251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https://oa2020.us/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"/>
          <p:cNvSpPr txBox="1"/>
          <p:nvPr/>
        </p:nvSpPr>
        <p:spPr>
          <a:xfrm>
            <a:off x="658466" y="2602984"/>
            <a:ext cx="5486695" cy="2108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n-US" sz="1800" b="1" dirty="0" smtClean="0">
                <a:solidFill>
                  <a:schemeClr val="accent2"/>
                </a:solidFill>
              </a:rPr>
              <a:t>Coordinated by the US OA2020 Working Group</a:t>
            </a:r>
          </a:p>
          <a:p>
            <a:pPr lvl="0">
              <a:buSzPts val="1600"/>
            </a:pPr>
            <a:endParaRPr lang="en-US" sz="1800" b="1" dirty="0" smtClean="0">
              <a:solidFill>
                <a:schemeClr val="accent2"/>
              </a:solidFill>
            </a:endParaRPr>
          </a:p>
          <a:p>
            <a:pPr lvl="0">
              <a:spcBef>
                <a:spcPts val="600"/>
              </a:spcBef>
              <a:buSzPts val="1600"/>
            </a:pPr>
            <a:r>
              <a:rPr lang="en-US" sz="1800" dirty="0" smtClean="0">
                <a:solidFill>
                  <a:schemeClr val="accent2"/>
                </a:solidFill>
              </a:rPr>
              <a:t>Facilitating </a:t>
            </a:r>
            <a:r>
              <a:rPr lang="en-US" sz="1800" dirty="0">
                <a:solidFill>
                  <a:schemeClr val="accent2"/>
                </a:solidFill>
              </a:rPr>
              <a:t>today</a:t>
            </a:r>
            <a:r>
              <a:rPr lang="en-US" sz="1800" dirty="0" smtClean="0">
                <a:solidFill>
                  <a:schemeClr val="accent2"/>
                </a:solidFill>
              </a:rPr>
              <a:t>:</a:t>
            </a:r>
            <a:endParaRPr lang="en-US" sz="1800" dirty="0">
              <a:solidFill>
                <a:schemeClr val="accent2"/>
              </a:solidFill>
            </a:endParaRPr>
          </a:p>
          <a:p>
            <a:pPr lvl="0">
              <a:buSzPts val="1600"/>
            </a:pPr>
            <a:r>
              <a:rPr lang="en-US" sz="1800" b="1" dirty="0" smtClean="0">
                <a:solidFill>
                  <a:schemeClr val="accent2"/>
                </a:solidFill>
              </a:rPr>
              <a:t>Anneliese Taylor</a:t>
            </a:r>
            <a:r>
              <a:rPr lang="en-US" sz="1800" dirty="0" smtClean="0">
                <a:solidFill>
                  <a:schemeClr val="accent2"/>
                </a:solidFill>
              </a:rPr>
              <a:t/>
            </a:r>
            <a:br>
              <a:rPr lang="en-US" sz="1800" dirty="0" smtClean="0">
                <a:solidFill>
                  <a:schemeClr val="accent2"/>
                </a:solidFill>
              </a:rPr>
            </a:br>
            <a:r>
              <a:rPr lang="en-US" sz="1800" dirty="0" smtClean="0">
                <a:solidFill>
                  <a:schemeClr val="accent2"/>
                </a:solidFill>
              </a:rPr>
              <a:t>University </a:t>
            </a:r>
            <a:r>
              <a:rPr lang="en-US" sz="1800" dirty="0">
                <a:solidFill>
                  <a:schemeClr val="accent2"/>
                </a:solidFill>
              </a:rPr>
              <a:t>of California, San </a:t>
            </a:r>
            <a:r>
              <a:rPr lang="en-US" sz="1800" dirty="0" smtClean="0">
                <a:solidFill>
                  <a:schemeClr val="accent2"/>
                </a:solidFill>
              </a:rPr>
              <a:t>Francisco</a:t>
            </a:r>
            <a:br>
              <a:rPr lang="en-US" sz="1800" dirty="0" smtClean="0">
                <a:solidFill>
                  <a:schemeClr val="accent2"/>
                </a:solidFill>
              </a:rPr>
            </a:br>
            <a:r>
              <a:rPr lang="en-US" sz="1800" b="1" dirty="0" smtClean="0">
                <a:solidFill>
                  <a:schemeClr val="accent2"/>
                </a:solidFill>
              </a:rPr>
              <a:t>Colleen Campbell</a:t>
            </a:r>
            <a:br>
              <a:rPr lang="en-US" sz="1800" b="1" dirty="0" smtClean="0">
                <a:solidFill>
                  <a:schemeClr val="accent2"/>
                </a:solidFill>
              </a:rPr>
            </a:br>
            <a:r>
              <a:rPr lang="en-US" sz="1800" dirty="0" smtClean="0">
                <a:solidFill>
                  <a:schemeClr val="accent2"/>
                </a:solidFill>
              </a:rPr>
              <a:t>Open </a:t>
            </a:r>
            <a:r>
              <a:rPr lang="en-US" sz="1800" dirty="0">
                <a:solidFill>
                  <a:schemeClr val="accent2"/>
                </a:solidFill>
              </a:rPr>
              <a:t>Access 2020 </a:t>
            </a:r>
            <a:r>
              <a:rPr lang="en-US" sz="1800" dirty="0" smtClean="0">
                <a:solidFill>
                  <a:schemeClr val="accent2"/>
                </a:solidFill>
              </a:rPr>
              <a:t>Initiative</a:t>
            </a:r>
            <a:endParaRPr lang="en-US" sz="1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r:id="rId4" imgW="158750" imgH="158750" progId="TCLayout.ActiveDocument.1">
                  <p:embed/>
                </p:oleObj>
              </mc:Choice>
              <mc:Fallback>
                <p:oleObj r:id="rId4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Google Shape;38;p1"/>
          <p:cNvSpPr txBox="1"/>
          <p:nvPr/>
        </p:nvSpPr>
        <p:spPr>
          <a:xfrm>
            <a:off x="658466" y="1596502"/>
            <a:ext cx="7995167" cy="1133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2000" b="1" i="0" u="none" strike="noStrike" cap="none" dirty="0" smtClean="0">
              <a:solidFill>
                <a:schemeClr val="accent6"/>
              </a:solidFill>
              <a:sym typeface="Arial"/>
            </a:endParaRPr>
          </a:p>
          <a:p>
            <a:pPr lvl="0">
              <a:spcBef>
                <a:spcPts val="200"/>
              </a:spcBef>
              <a:buClr>
                <a:schemeClr val="dk2"/>
              </a:buClr>
              <a:buSzPts val="1600"/>
            </a:pPr>
            <a:r>
              <a:rPr lang="en-US" sz="2400" b="1" dirty="0">
                <a:solidFill>
                  <a:schemeClr val="accent6"/>
                </a:solidFill>
              </a:rPr>
              <a:t>Securing Stakeholder Buy-in: Making the Case for Open Access Agreements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 smtClean="0">
                <a:solidFill>
                  <a:schemeClr val="accent4"/>
                </a:solidFill>
              </a:rPr>
              <a:t>Our topic today</a:t>
            </a:r>
            <a:endParaRPr dirty="0"/>
          </a:p>
        </p:txBody>
      </p:sp>
      <p:sp>
        <p:nvSpPr>
          <p:cNvPr id="43" name="Google Shape;43;p1"/>
          <p:cNvSpPr txBox="1"/>
          <p:nvPr/>
        </p:nvSpPr>
        <p:spPr>
          <a:xfrm>
            <a:off x="658465" y="3034556"/>
            <a:ext cx="7089353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n-US" sz="1800" dirty="0" smtClean="0">
                <a:solidFill>
                  <a:schemeClr val="accent2"/>
                </a:solidFill>
              </a:rPr>
              <a:t>Today’s guest speakers:</a:t>
            </a:r>
          </a:p>
          <a:p>
            <a:pPr lvl="0">
              <a:buSzPts val="1600"/>
            </a:pPr>
            <a:endParaRPr lang="en-US" sz="1800" dirty="0" smtClean="0">
              <a:solidFill>
                <a:schemeClr val="accent2"/>
              </a:solidFill>
            </a:endParaRPr>
          </a:p>
          <a:p>
            <a:pPr lvl="0">
              <a:buSzPts val="1600"/>
            </a:pPr>
            <a:r>
              <a:rPr lang="en-US" sz="1800" b="1" dirty="0">
                <a:solidFill>
                  <a:schemeClr val="accent2"/>
                </a:solidFill>
              </a:rPr>
              <a:t>Dr. Kum-Kum </a:t>
            </a:r>
            <a:r>
              <a:rPr lang="en-US" sz="1800" b="1" dirty="0" smtClean="0">
                <a:solidFill>
                  <a:schemeClr val="accent2"/>
                </a:solidFill>
              </a:rPr>
              <a:t>Bhavnani</a:t>
            </a:r>
            <a:br>
              <a:rPr lang="en-US" sz="1800" b="1" dirty="0" smtClean="0">
                <a:solidFill>
                  <a:schemeClr val="accent2"/>
                </a:solidFill>
              </a:rPr>
            </a:br>
            <a:r>
              <a:rPr lang="en-US" sz="1800" dirty="0" smtClean="0">
                <a:solidFill>
                  <a:schemeClr val="accent2"/>
                </a:solidFill>
              </a:rPr>
              <a:t>Distinguished </a:t>
            </a:r>
            <a:r>
              <a:rPr lang="en-US" sz="1800" dirty="0">
                <a:solidFill>
                  <a:schemeClr val="accent2"/>
                </a:solidFill>
              </a:rPr>
              <a:t>Professor of Sociology at UC Santa Barbara </a:t>
            </a:r>
            <a:r>
              <a:rPr lang="en-US" sz="1800" dirty="0" smtClean="0">
                <a:solidFill>
                  <a:schemeClr val="accent2"/>
                </a:solidFill>
              </a:rPr>
              <a:t/>
            </a:r>
            <a:br>
              <a:rPr lang="en-US" sz="1800" dirty="0" smtClean="0">
                <a:solidFill>
                  <a:schemeClr val="accent2"/>
                </a:solidFill>
              </a:rPr>
            </a:br>
            <a:r>
              <a:rPr lang="en-US" sz="1800" dirty="0" smtClean="0">
                <a:solidFill>
                  <a:schemeClr val="accent2"/>
                </a:solidFill>
              </a:rPr>
              <a:t>Chair </a:t>
            </a:r>
            <a:r>
              <a:rPr lang="en-US" sz="1800" dirty="0">
                <a:solidFill>
                  <a:schemeClr val="accent2"/>
                </a:solidFill>
              </a:rPr>
              <a:t>of the University of California Academic </a:t>
            </a:r>
            <a:r>
              <a:rPr lang="en-US" sz="1800" dirty="0">
                <a:solidFill>
                  <a:schemeClr val="accent2"/>
                </a:solidFill>
              </a:rPr>
              <a:t>Senate, </a:t>
            </a:r>
            <a:r>
              <a:rPr lang="en-US" sz="1800" dirty="0" smtClean="0">
                <a:solidFill>
                  <a:schemeClr val="accent2"/>
                </a:solidFill>
              </a:rPr>
              <a:t>2019-20</a:t>
            </a:r>
            <a:endParaRPr lang="en-US" sz="1800" dirty="0">
              <a:solidFill>
                <a:schemeClr val="accent2"/>
              </a:solidFill>
            </a:endParaRPr>
          </a:p>
          <a:p>
            <a:pPr lvl="0">
              <a:buSzPts val="1600"/>
            </a:pPr>
            <a:endParaRPr lang="en-US" sz="1800" b="1" dirty="0" smtClean="0">
              <a:solidFill>
                <a:schemeClr val="accent2"/>
              </a:solidFill>
            </a:endParaRPr>
          </a:p>
          <a:p>
            <a:pPr lvl="0">
              <a:buSzPts val="1600"/>
            </a:pPr>
            <a:r>
              <a:rPr lang="en-US" sz="1800" b="1" dirty="0" smtClean="0">
                <a:solidFill>
                  <a:schemeClr val="accent2"/>
                </a:solidFill>
              </a:rPr>
              <a:t>Curtis Brundy</a:t>
            </a:r>
          </a:p>
          <a:p>
            <a:pPr lvl="0">
              <a:buSzPts val="1600"/>
            </a:pPr>
            <a:r>
              <a:rPr lang="en-US" sz="1800" dirty="0">
                <a:solidFill>
                  <a:schemeClr val="accent2"/>
                </a:solidFill>
              </a:rPr>
              <a:t>AUL for Scholarly Communications and </a:t>
            </a:r>
            <a:r>
              <a:rPr lang="en-US" sz="1800" dirty="0" smtClean="0">
                <a:solidFill>
                  <a:schemeClr val="accent2"/>
                </a:solidFill>
              </a:rPr>
              <a:t>Collections</a:t>
            </a:r>
            <a:br>
              <a:rPr lang="en-US" sz="1800" dirty="0" smtClean="0">
                <a:solidFill>
                  <a:schemeClr val="accent2"/>
                </a:solidFill>
              </a:rPr>
            </a:br>
            <a:r>
              <a:rPr lang="en-US" sz="1800" dirty="0" smtClean="0">
                <a:solidFill>
                  <a:schemeClr val="accent2"/>
                </a:solidFill>
              </a:rPr>
              <a:t>Iowa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2713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r:id="rId4" imgW="158750" imgH="158750" progId="TCLayout.ActiveDocument.1">
                  <p:embed/>
                </p:oleObj>
              </mc:Choice>
              <mc:Fallback>
                <p:oleObj r:id="rId4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 smtClean="0">
                <a:solidFill>
                  <a:schemeClr val="accent4"/>
                </a:solidFill>
              </a:rPr>
              <a:t>Housekeeping</a:t>
            </a:r>
            <a:endParaRPr dirty="0"/>
          </a:p>
        </p:txBody>
      </p:sp>
      <p:sp>
        <p:nvSpPr>
          <p:cNvPr id="43" name="Google Shape;43;p1"/>
          <p:cNvSpPr txBox="1"/>
          <p:nvPr/>
        </p:nvSpPr>
        <p:spPr>
          <a:xfrm>
            <a:off x="560143" y="1923512"/>
            <a:ext cx="3399891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n-US" sz="1800" dirty="0" smtClean="0">
                <a:solidFill>
                  <a:schemeClr val="accent2"/>
                </a:solidFill>
              </a:rPr>
              <a:t>Feel free to pose questions in the question pane at any time; we will get to them in the discussion portion of the session.</a:t>
            </a:r>
          </a:p>
          <a:p>
            <a:pPr lvl="0">
              <a:buSzPts val="1600"/>
            </a:pPr>
            <a:endParaRPr lang="en-US" sz="1800" dirty="0">
              <a:solidFill>
                <a:schemeClr val="accent2"/>
              </a:solidFill>
            </a:endParaRPr>
          </a:p>
          <a:p>
            <a:pPr lvl="0">
              <a:buSzPts val="1600"/>
            </a:pPr>
            <a:r>
              <a:rPr lang="en-US" sz="1800" dirty="0" smtClean="0">
                <a:solidFill>
                  <a:schemeClr val="accent2"/>
                </a:solidFill>
              </a:rPr>
              <a:t>During Q&amp;A you can also raise your hand to speak, and an organizer will unmute you.</a:t>
            </a:r>
          </a:p>
          <a:p>
            <a:pPr lvl="0">
              <a:buSzPts val="1600"/>
            </a:pPr>
            <a:endParaRPr lang="en-US" sz="1800" dirty="0">
              <a:solidFill>
                <a:schemeClr val="accent2"/>
              </a:solidFill>
            </a:endParaRPr>
          </a:p>
          <a:p>
            <a:pPr lvl="0">
              <a:buSzPts val="1600"/>
            </a:pPr>
            <a:r>
              <a:rPr lang="en-US" sz="1800" dirty="0" smtClean="0">
                <a:solidFill>
                  <a:schemeClr val="accent2"/>
                </a:solidFill>
              </a:rPr>
              <a:t>The session is being recorded and we will share a link.</a:t>
            </a:r>
          </a:p>
          <a:p>
            <a:pPr lvl="0">
              <a:buSzPts val="1600"/>
            </a:pPr>
            <a:endParaRPr lang="en-US" sz="1800" dirty="0" smtClean="0">
              <a:solidFill>
                <a:schemeClr val="accent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0034" y="1530221"/>
            <a:ext cx="5213461" cy="460207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832215" y="3411794"/>
            <a:ext cx="1939320" cy="1356851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27444" y="5334939"/>
            <a:ext cx="1939320" cy="1356851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6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r:id="rId4" imgW="158750" imgH="158750" progId="TCLayout.ActiveDocument.1">
                  <p:embed/>
                </p:oleObj>
              </mc:Choice>
              <mc:Fallback>
                <p:oleObj r:id="rId4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 smtClean="0">
                <a:solidFill>
                  <a:schemeClr val="accent4"/>
                </a:solidFill>
              </a:rPr>
              <a:t>Recent updates</a:t>
            </a:r>
            <a:endParaRPr dirty="0"/>
          </a:p>
        </p:txBody>
      </p:sp>
      <p:sp>
        <p:nvSpPr>
          <p:cNvPr id="5" name="Google Shape;43;p1"/>
          <p:cNvSpPr txBox="1"/>
          <p:nvPr/>
        </p:nvSpPr>
        <p:spPr>
          <a:xfrm>
            <a:off x="658466" y="1467299"/>
            <a:ext cx="8762625" cy="461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spcBef>
                <a:spcPts val="1200"/>
              </a:spcBef>
              <a:buSzPts val="1600"/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accent2"/>
                </a:solidFill>
              </a:rPr>
              <a:t>CoP</a:t>
            </a:r>
            <a:r>
              <a:rPr lang="en-US" sz="1800" dirty="0">
                <a:solidFill>
                  <a:schemeClr val="accent2"/>
                </a:solidFill>
              </a:rPr>
              <a:t> workshop on how to gather and analyze publication data to understand the publishing profile of your institution for strategic considerations, date TBD 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See survey: </a:t>
            </a:r>
            <a:r>
              <a:rPr lang="en-US" sz="1800" dirty="0">
                <a:solidFill>
                  <a:schemeClr val="accent2"/>
                </a:solidFill>
                <a:hlinkClick r:id="rId6"/>
              </a:rPr>
              <a:t>https://forms.gle/GmNZ21Mrp92GCNbGA</a:t>
            </a:r>
            <a:r>
              <a:rPr lang="en-US" sz="1800" dirty="0">
                <a:solidFill>
                  <a:schemeClr val="accent2"/>
                </a:solidFill>
              </a:rPr>
              <a:t> (open until October 2nd)</a:t>
            </a:r>
          </a:p>
          <a:p>
            <a:pPr marL="285750" lvl="0" indent="-285750">
              <a:spcBef>
                <a:spcPts val="1200"/>
              </a:spcBef>
              <a:buSzPts val="16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Charleston Conference pre-Conference: How to successfully negotiate and implement transformative and central open access publishing agreements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Thursday, October 22, 9:00 am – 12:00 pm Eastern (Cost: $50</a:t>
            </a:r>
            <a:r>
              <a:rPr lang="en-US" sz="1800" dirty="0" smtClean="0">
                <a:solidFill>
                  <a:schemeClr val="accent2"/>
                </a:solidFill>
              </a:rPr>
              <a:t>)</a:t>
            </a:r>
          </a:p>
          <a:p>
            <a:pPr marL="285750" lvl="0" indent="-285750">
              <a:spcBef>
                <a:spcPts val="1200"/>
              </a:spcBef>
              <a:buSzPts val="1600"/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accent2"/>
                </a:solidFill>
              </a:rPr>
              <a:t>Topic for our November call</a:t>
            </a:r>
            <a:r>
              <a:rPr lang="en-US" sz="1800" dirty="0">
                <a:solidFill>
                  <a:schemeClr val="accent2"/>
                </a:solidFill>
              </a:rPr>
              <a:t>: Cost models and transition mechanisms: how former subscription expenditures shift to open access </a:t>
            </a:r>
            <a:r>
              <a:rPr lang="en-US" sz="1800" dirty="0" smtClean="0">
                <a:solidFill>
                  <a:schemeClr val="accent2"/>
                </a:solidFill>
              </a:rPr>
              <a:t>publishing</a:t>
            </a:r>
          </a:p>
          <a:p>
            <a:pPr marL="285750" lvl="0" indent="-285750">
              <a:spcBef>
                <a:spcPts val="1200"/>
              </a:spcBef>
              <a:buSzPts val="16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University of Alberta becomes first Canadian institution to sign the OA2020 Expression of Interest </a:t>
            </a:r>
          </a:p>
          <a:p>
            <a:pPr marL="285750" lvl="0" indent="-285750">
              <a:spcBef>
                <a:spcPts val="1200"/>
              </a:spcBef>
              <a:buSzPts val="16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Washington State University joins Association for Computing Machinery </a:t>
            </a:r>
            <a:r>
              <a:rPr lang="en-US" sz="1800" dirty="0" smtClean="0">
                <a:solidFill>
                  <a:schemeClr val="accent2"/>
                </a:solidFill>
              </a:rPr>
              <a:t>open access </a:t>
            </a:r>
            <a:r>
              <a:rPr lang="en-US" sz="1800" dirty="0">
                <a:solidFill>
                  <a:schemeClr val="accent2"/>
                </a:solidFill>
              </a:rPr>
              <a:t>publishing </a:t>
            </a:r>
            <a:r>
              <a:rPr lang="en-US" sz="1800" dirty="0" smtClean="0">
                <a:solidFill>
                  <a:schemeClr val="accent2"/>
                </a:solidFill>
              </a:rPr>
              <a:t>model</a:t>
            </a:r>
          </a:p>
          <a:p>
            <a:pPr marL="285750" lvl="0" indent="-285750">
              <a:spcBef>
                <a:spcPts val="1200"/>
              </a:spcBef>
              <a:buSzPts val="16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7418" y="6458677"/>
            <a:ext cx="9111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/>
                </a:solidFill>
              </a:rPr>
              <a:t>To receive complete monthly OA2020 updates write “keep me informed” to </a:t>
            </a:r>
            <a:r>
              <a:rPr lang="en-GB" dirty="0" smtClean="0">
                <a:hlinkClick r:id="rId7"/>
              </a:rPr>
              <a:t>contact@oa2020.org</a:t>
            </a:r>
            <a:r>
              <a:rPr lang="en-GB" dirty="0" smtClean="0"/>
              <a:t>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4595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r:id="rId4" imgW="158750" imgH="158750" progId="TCLayout.ActiveDocument.1">
                  <p:embed/>
                </p:oleObj>
              </mc:Choice>
              <mc:Fallback>
                <p:oleObj r:id="rId4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3" y="483862"/>
            <a:ext cx="8762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 smtClean="0">
                <a:solidFill>
                  <a:schemeClr val="accent4"/>
                </a:solidFill>
              </a:rPr>
              <a:t>Recent updates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483940" y="6455520"/>
            <a:ext cx="9111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6"/>
              </a:rPr>
              <a:t>https://esac-initiative.org/about/transformative-agreements/agreement-registry</a:t>
            </a:r>
            <a:r>
              <a:rPr lang="en-GB" dirty="0" smtClean="0">
                <a:hlinkClick r:id="rId6"/>
              </a:rPr>
              <a:t>/</a:t>
            </a:r>
            <a:r>
              <a:rPr lang="en-GB" dirty="0" smtClean="0"/>
              <a:t> </a:t>
            </a:r>
            <a:endParaRPr lang="en-GB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42" y="961570"/>
            <a:ext cx="9104671" cy="15275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2498" y="2487072"/>
            <a:ext cx="7554554" cy="396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3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r:id="rId4" imgW="158750" imgH="158750" progId="TCLayout.ActiveDocument.1">
                  <p:embed/>
                </p:oleObj>
              </mc:Choice>
              <mc:Fallback>
                <p:oleObj r:id="rId4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Google Shape;38;p1"/>
          <p:cNvSpPr txBox="1"/>
          <p:nvPr/>
        </p:nvSpPr>
        <p:spPr>
          <a:xfrm>
            <a:off x="658466" y="2137276"/>
            <a:ext cx="7995167" cy="1133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2000" b="1" i="0" u="none" strike="noStrike" cap="none" dirty="0" smtClean="0">
              <a:solidFill>
                <a:schemeClr val="accent6"/>
              </a:solidFill>
              <a:sym typeface="Arial"/>
            </a:endParaRPr>
          </a:p>
          <a:p>
            <a:pPr lvl="0">
              <a:spcBef>
                <a:spcPts val="200"/>
              </a:spcBef>
              <a:buClr>
                <a:schemeClr val="dk2"/>
              </a:buClr>
              <a:buSzPts val="1600"/>
            </a:pPr>
            <a:r>
              <a:rPr lang="en-US" sz="2400" b="1" dirty="0">
                <a:solidFill>
                  <a:schemeClr val="accent6"/>
                </a:solidFill>
              </a:rPr>
              <a:t>Securing Stakeholder Buy-in: Making the Case for Open Access Agreements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 smtClean="0">
                <a:solidFill>
                  <a:schemeClr val="accent4"/>
                </a:solidFill>
              </a:rPr>
              <a:t>Our topic today</a:t>
            </a:r>
            <a:endParaRPr dirty="0"/>
          </a:p>
        </p:txBody>
      </p:sp>
      <p:sp>
        <p:nvSpPr>
          <p:cNvPr id="43" name="Google Shape;43;p1"/>
          <p:cNvSpPr txBox="1"/>
          <p:nvPr/>
        </p:nvSpPr>
        <p:spPr>
          <a:xfrm>
            <a:off x="658465" y="3575330"/>
            <a:ext cx="708935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n-US" sz="1800" b="1" dirty="0" smtClean="0">
                <a:solidFill>
                  <a:schemeClr val="accent2"/>
                </a:solidFill>
              </a:rPr>
              <a:t>Curtis Brundy</a:t>
            </a:r>
          </a:p>
          <a:p>
            <a:pPr lvl="0">
              <a:buSzPts val="1600"/>
            </a:pPr>
            <a:r>
              <a:rPr lang="en-US" sz="1800" dirty="0">
                <a:solidFill>
                  <a:schemeClr val="accent2"/>
                </a:solidFill>
              </a:rPr>
              <a:t>AUL for Scholarly Communications and Collections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Iowa State University</a:t>
            </a:r>
          </a:p>
          <a:p>
            <a:pPr lvl="0">
              <a:buSzPts val="1600"/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SzPts val="1600"/>
            </a:pPr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Dr. Kum-Kum Bhavnani</a:t>
            </a:r>
            <a:b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Distinguished Professor of Sociology at UC Santa Barbara 2019-20 Chair of the University of California Academic Senate</a:t>
            </a:r>
          </a:p>
          <a:p>
            <a:pPr lvl="0">
              <a:buSzPts val="1600"/>
            </a:pPr>
            <a:endParaRPr lang="en-US" sz="18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4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r:id="rId4" imgW="158750" imgH="158750" progId="TCLayout.ActiveDocument.1">
                  <p:embed/>
                </p:oleObj>
              </mc:Choice>
              <mc:Fallback>
                <p:oleObj r:id="rId4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Google Shape;38;p1"/>
          <p:cNvSpPr txBox="1"/>
          <p:nvPr/>
        </p:nvSpPr>
        <p:spPr>
          <a:xfrm>
            <a:off x="658466" y="2137276"/>
            <a:ext cx="7995167" cy="1133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2000" b="1" i="0" u="none" strike="noStrike" cap="none" dirty="0" smtClean="0">
              <a:solidFill>
                <a:schemeClr val="accent6"/>
              </a:solidFill>
              <a:sym typeface="Arial"/>
            </a:endParaRPr>
          </a:p>
          <a:p>
            <a:pPr lvl="0">
              <a:spcBef>
                <a:spcPts val="200"/>
              </a:spcBef>
              <a:buClr>
                <a:schemeClr val="dk2"/>
              </a:buClr>
              <a:buSzPts val="1600"/>
            </a:pPr>
            <a:r>
              <a:rPr lang="en-US" sz="2400" b="1" dirty="0">
                <a:solidFill>
                  <a:schemeClr val="accent6"/>
                </a:solidFill>
              </a:rPr>
              <a:t>Securing Stakeholder Buy-in: Making the Case for Open Access Agreements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 smtClean="0">
                <a:solidFill>
                  <a:schemeClr val="accent4"/>
                </a:solidFill>
              </a:rPr>
              <a:t>Our topic today</a:t>
            </a:r>
            <a:endParaRPr dirty="0"/>
          </a:p>
        </p:txBody>
      </p:sp>
      <p:sp>
        <p:nvSpPr>
          <p:cNvPr id="43" name="Google Shape;43;p1"/>
          <p:cNvSpPr txBox="1"/>
          <p:nvPr/>
        </p:nvSpPr>
        <p:spPr>
          <a:xfrm>
            <a:off x="658465" y="3575330"/>
            <a:ext cx="708935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Curtis Brundy</a:t>
            </a:r>
          </a:p>
          <a:p>
            <a:pPr lvl="0">
              <a:buSzPts val="1600"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AUL for Scholarly Communications and Collections</a:t>
            </a:r>
            <a:br>
              <a:rPr lang="en-US" sz="180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Iowa State University</a:t>
            </a:r>
          </a:p>
          <a:p>
            <a:pPr lvl="0">
              <a:buSzPts val="1600"/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SzPts val="1600"/>
            </a:pPr>
            <a:r>
              <a:rPr lang="en-US" sz="1800" b="1" dirty="0">
                <a:solidFill>
                  <a:schemeClr val="bg1">
                    <a:lumMod val="50000"/>
                  </a:schemeClr>
                </a:solidFill>
              </a:rPr>
              <a:t>Dr. Kum-Kum Bhavnani</a:t>
            </a:r>
            <a:br>
              <a:rPr lang="en-US" sz="18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Distinguished Professor of Sociology at UC Santa Barbara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Chair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of the University of California Academic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Senate, 2019-20 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buSzPts val="1600"/>
            </a:pPr>
            <a:endParaRPr lang="en-US" sz="1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94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</a:pPr>
            <a:r>
              <a:rPr lang="en-US" sz="2400" dirty="0" smtClean="0">
                <a:solidFill>
                  <a:schemeClr val="accent4"/>
                </a:solidFill>
              </a:rPr>
              <a:t>Topic of our November call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5" name="Google Shape;38;p1"/>
          <p:cNvSpPr txBox="1"/>
          <p:nvPr/>
        </p:nvSpPr>
        <p:spPr>
          <a:xfrm>
            <a:off x="658466" y="2137276"/>
            <a:ext cx="7995167" cy="1133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2000" b="1" i="0" u="none" strike="noStrike" cap="none" dirty="0" smtClean="0">
              <a:solidFill>
                <a:schemeClr val="accent6"/>
              </a:solidFill>
              <a:sym typeface="Arial"/>
            </a:endParaRPr>
          </a:p>
          <a:p>
            <a:pPr lvl="0">
              <a:spcBef>
                <a:spcPts val="200"/>
              </a:spcBef>
              <a:buClr>
                <a:schemeClr val="dk2"/>
              </a:buClr>
              <a:buSzPts val="1600"/>
            </a:pPr>
            <a:r>
              <a:rPr lang="en-US" sz="2400" b="1" dirty="0" smtClean="0">
                <a:solidFill>
                  <a:schemeClr val="accent6"/>
                </a:solidFill>
              </a:rPr>
              <a:t>Cost models and transition mechanisms: how former subscription expenditures shift to open access publishing</a:t>
            </a:r>
            <a:endParaRPr lang="en-US" sz="2400" b="1" dirty="0">
              <a:solidFill>
                <a:schemeClr val="accent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226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r:id="rId4" imgW="158750" imgH="158750" progId="TCLayout.ActiveDocument.1">
                  <p:embed/>
                </p:oleObj>
              </mc:Choice>
              <mc:Fallback>
                <p:oleObj r:id="rId4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 smtClean="0">
                <a:solidFill>
                  <a:schemeClr val="accent4"/>
                </a:solidFill>
              </a:rPr>
              <a:t>Join the US Signatories of the </a:t>
            </a:r>
            <a:br>
              <a:rPr lang="en-US" sz="2400" dirty="0" smtClean="0">
                <a:solidFill>
                  <a:schemeClr val="accent4"/>
                </a:solidFill>
              </a:rPr>
            </a:br>
            <a:r>
              <a:rPr lang="en-US" sz="2400" dirty="0" smtClean="0">
                <a:solidFill>
                  <a:schemeClr val="accent4"/>
                </a:solidFill>
              </a:rPr>
              <a:t>OA2020 Expression of Interest</a:t>
            </a:r>
            <a:br>
              <a:rPr lang="en-US" sz="2400" dirty="0" smtClean="0">
                <a:solidFill>
                  <a:schemeClr val="accent4"/>
                </a:solidFill>
              </a:rPr>
            </a:br>
            <a:r>
              <a:rPr lang="en-US" sz="2400" dirty="0" smtClean="0">
                <a:solidFill>
                  <a:schemeClr val="accent4"/>
                </a:solidFill>
              </a:rPr>
              <a:t>in the Large Scale Transformation</a:t>
            </a:r>
            <a:r>
              <a:rPr lang="en-US" sz="2400" dirty="0">
                <a:solidFill>
                  <a:schemeClr val="accent4"/>
                </a:solidFill>
              </a:rPr>
              <a:t/>
            </a:r>
            <a:br>
              <a:rPr lang="en-US" sz="2400" dirty="0">
                <a:solidFill>
                  <a:schemeClr val="accent4"/>
                </a:solidFill>
              </a:rPr>
            </a:br>
            <a:r>
              <a:rPr lang="en-US" sz="2400" dirty="0" smtClean="0">
                <a:solidFill>
                  <a:schemeClr val="accent4"/>
                </a:solidFill>
              </a:rPr>
              <a:t>of Scholarly Journals to Open </a:t>
            </a:r>
            <a:r>
              <a:rPr lang="en-US" sz="2400" dirty="0">
                <a:solidFill>
                  <a:schemeClr val="accent4"/>
                </a:solidFill>
              </a:rPr>
              <a:t>A</a:t>
            </a:r>
            <a:r>
              <a:rPr lang="en-US" sz="2400" dirty="0" smtClean="0">
                <a:solidFill>
                  <a:schemeClr val="accent4"/>
                </a:solidFill>
              </a:rPr>
              <a:t>ccess</a:t>
            </a:r>
            <a:endParaRPr dirty="0"/>
          </a:p>
        </p:txBody>
      </p:sp>
      <p:sp>
        <p:nvSpPr>
          <p:cNvPr id="6" name="Textplatzhalter 2"/>
          <p:cNvSpPr txBox="1">
            <a:spLocks/>
          </p:cNvSpPr>
          <p:nvPr/>
        </p:nvSpPr>
        <p:spPr>
          <a:xfrm>
            <a:off x="658466" y="2506536"/>
            <a:ext cx="8993117" cy="125136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Clr>
                <a:schemeClr val="tx2"/>
              </a:buClr>
              <a:buFont typeface="Wingdings" pitchFamily="2" charset="2"/>
              <a:buNone/>
              <a:defRPr sz="44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200"/>
              </a:spcBef>
              <a:buClr>
                <a:schemeClr val="tx2"/>
              </a:buClr>
              <a:buFont typeface="Wingdings" pitchFamily="2" charset="2"/>
              <a:buNone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200"/>
              </a:spcBef>
              <a:buClr>
                <a:schemeClr val="tx2"/>
              </a:buClr>
              <a:buFont typeface="Arial" pitchFamily="34" charset="0"/>
              <a:buNone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200"/>
              </a:spcBef>
              <a:buClr>
                <a:schemeClr val="tx2"/>
              </a:buClr>
              <a:buFont typeface="Arial" pitchFamily="34" charset="0"/>
              <a:buNone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200"/>
              </a:spcBef>
              <a:buClr>
                <a:schemeClr val="tx2"/>
              </a:buClr>
              <a:buFont typeface="Symbol" pitchFamily="18" charset="2"/>
              <a:buNone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Aft>
                <a:spcPts val="1200"/>
              </a:spcAft>
              <a:buClr>
                <a:schemeClr val="accent6"/>
              </a:buClr>
            </a:pPr>
            <a:r>
              <a:rPr lang="en-US" sz="1900" dirty="0">
                <a:solidFill>
                  <a:schemeClr val="bg2"/>
                </a:solidFill>
              </a:rPr>
              <a:t>We aim to transform a majority of today’s </a:t>
            </a:r>
            <a:r>
              <a:rPr lang="en-US" sz="1900" dirty="0" smtClean="0">
                <a:solidFill>
                  <a:schemeClr val="bg2"/>
                </a:solidFill>
              </a:rPr>
              <a:t>scholarly</a:t>
            </a:r>
            <a:br>
              <a:rPr lang="en-US" sz="1900" dirty="0" smtClean="0">
                <a:solidFill>
                  <a:schemeClr val="bg2"/>
                </a:solidFill>
              </a:rPr>
            </a:br>
            <a:r>
              <a:rPr lang="en-US" sz="1900" dirty="0" smtClean="0">
                <a:solidFill>
                  <a:schemeClr val="bg2"/>
                </a:solidFill>
              </a:rPr>
              <a:t>journals </a:t>
            </a:r>
            <a:r>
              <a:rPr lang="en-US" sz="1900" dirty="0">
                <a:solidFill>
                  <a:schemeClr val="bg2"/>
                </a:solidFill>
              </a:rPr>
              <a:t>from subscription to OA publishing </a:t>
            </a:r>
            <a:r>
              <a:rPr lang="en-US" sz="1900" dirty="0" smtClean="0">
                <a:solidFill>
                  <a:schemeClr val="bg2"/>
                </a:solidFill>
              </a:rPr>
              <a:t>in</a:t>
            </a:r>
            <a:br>
              <a:rPr lang="en-US" sz="1900" dirty="0" smtClean="0">
                <a:solidFill>
                  <a:schemeClr val="bg2"/>
                </a:solidFill>
              </a:rPr>
            </a:br>
            <a:r>
              <a:rPr lang="en-US" sz="1900" dirty="0" smtClean="0">
                <a:solidFill>
                  <a:schemeClr val="bg2"/>
                </a:solidFill>
              </a:rPr>
              <a:t>accordance </a:t>
            </a:r>
            <a:r>
              <a:rPr lang="en-US" sz="1900" dirty="0">
                <a:solidFill>
                  <a:schemeClr val="bg2"/>
                </a:solidFill>
              </a:rPr>
              <a:t>with community-specific publication </a:t>
            </a:r>
            <a:r>
              <a:rPr lang="en-US" sz="1900" dirty="0" smtClean="0">
                <a:solidFill>
                  <a:schemeClr val="bg2"/>
                </a:solidFill>
              </a:rPr>
              <a:t>preferences.</a:t>
            </a:r>
            <a:br>
              <a:rPr lang="en-US" sz="1900" dirty="0" smtClean="0">
                <a:solidFill>
                  <a:schemeClr val="bg2"/>
                </a:solidFill>
              </a:rPr>
            </a:br>
            <a:r>
              <a:rPr lang="en-US" sz="1900" dirty="0" smtClean="0">
                <a:solidFill>
                  <a:schemeClr val="bg2"/>
                </a:solidFill>
              </a:rPr>
              <a:t>At </a:t>
            </a:r>
            <a:r>
              <a:rPr lang="en-US" sz="1900" dirty="0">
                <a:solidFill>
                  <a:schemeClr val="bg2"/>
                </a:solidFill>
              </a:rPr>
              <a:t>the same time, we continue to support new and improved forms of OA publishing.</a:t>
            </a:r>
          </a:p>
          <a:p>
            <a:pPr fontAlgn="base">
              <a:spcAft>
                <a:spcPts val="1200"/>
              </a:spcAft>
              <a:buClr>
                <a:schemeClr val="accent6"/>
              </a:buClr>
            </a:pPr>
            <a:r>
              <a:rPr lang="en-US" sz="1900" dirty="0">
                <a:solidFill>
                  <a:schemeClr val="bg2"/>
                </a:solidFill>
              </a:rPr>
              <a:t>We will pursue this transformation process by </a:t>
            </a:r>
            <a:r>
              <a:rPr lang="en-US" sz="1900" b="1" dirty="0">
                <a:solidFill>
                  <a:schemeClr val="bg2"/>
                </a:solidFill>
              </a:rPr>
              <a:t>converting resources currently spent on journal subscriptions into funds to support sustainable OA business models</a:t>
            </a:r>
            <a:r>
              <a:rPr lang="en-US" sz="1900" dirty="0">
                <a:solidFill>
                  <a:schemeClr val="bg2"/>
                </a:solidFill>
              </a:rPr>
              <a:t>. </a:t>
            </a:r>
            <a:endParaRPr lang="en-US" sz="1900" dirty="0" smtClean="0">
              <a:solidFill>
                <a:schemeClr val="bg2"/>
              </a:solidFill>
            </a:endParaRPr>
          </a:p>
          <a:p>
            <a:pPr fontAlgn="base">
              <a:spcAft>
                <a:spcPts val="1200"/>
              </a:spcAft>
              <a:buClr>
                <a:schemeClr val="accent6"/>
              </a:buClr>
            </a:pPr>
            <a:r>
              <a:rPr lang="en-US" sz="1900" dirty="0" smtClean="0">
                <a:solidFill>
                  <a:schemeClr val="bg2"/>
                </a:solidFill>
              </a:rPr>
              <a:t>Accordingly</a:t>
            </a:r>
            <a:r>
              <a:rPr lang="en-US" sz="1900" dirty="0">
                <a:solidFill>
                  <a:schemeClr val="bg2"/>
                </a:solidFill>
              </a:rPr>
              <a:t>, we intend to re-organize the underlying cash flows, to establish transparency with regard to costs and potential savings, and </a:t>
            </a:r>
            <a:r>
              <a:rPr lang="en-US" sz="1900" dirty="0" smtClean="0">
                <a:solidFill>
                  <a:schemeClr val="bg2"/>
                </a:solidFill>
              </a:rPr>
              <a:t/>
            </a:r>
            <a:br>
              <a:rPr lang="en-US" sz="1900" dirty="0" smtClean="0">
                <a:solidFill>
                  <a:schemeClr val="bg2"/>
                </a:solidFill>
              </a:rPr>
            </a:br>
            <a:r>
              <a:rPr lang="en-US" sz="1900" dirty="0" smtClean="0">
                <a:solidFill>
                  <a:schemeClr val="bg2"/>
                </a:solidFill>
              </a:rPr>
              <a:t>to </a:t>
            </a:r>
            <a:r>
              <a:rPr lang="en-US" sz="1900" dirty="0">
                <a:solidFill>
                  <a:schemeClr val="bg2"/>
                </a:solidFill>
              </a:rPr>
              <a:t>adopt mechanisms to avoid undue publication barriers</a:t>
            </a:r>
            <a:r>
              <a:rPr lang="en-US" sz="1900" dirty="0" smtClean="0">
                <a:solidFill>
                  <a:schemeClr val="bg2"/>
                </a:solidFill>
              </a:rPr>
              <a:t>.</a:t>
            </a:r>
            <a:endParaRPr lang="en-US" sz="1900" b="1" dirty="0">
              <a:solidFill>
                <a:schemeClr val="bg2"/>
              </a:solidFill>
            </a:endParaRPr>
          </a:p>
          <a:p>
            <a:pPr marL="342900" indent="-342900" fontAlgn="base">
              <a:buClr>
                <a:schemeClr val="accent6"/>
              </a:buClr>
              <a:buFont typeface="Symbol" panose="05050102010706020507" pitchFamily="18" charset="2"/>
              <a:buChar char="-"/>
            </a:pPr>
            <a:endParaRPr lang="en-US" sz="1800" b="1" dirty="0">
              <a:solidFill>
                <a:schemeClr val="bg2"/>
              </a:solidFill>
            </a:endParaRPr>
          </a:p>
          <a:p>
            <a:pPr marL="342900" indent="-342900" fontAlgn="base">
              <a:buClr>
                <a:schemeClr val="accent6"/>
              </a:buClr>
              <a:buFont typeface="Symbol" panose="05050102010706020507" pitchFamily="18" charset="2"/>
              <a:buChar char="-"/>
            </a:pPr>
            <a:endParaRPr lang="en-US" sz="2000" dirty="0"/>
          </a:p>
          <a:p>
            <a:pPr marL="342900" indent="-342900" fontAlgn="base">
              <a:buClr>
                <a:schemeClr val="accent6"/>
              </a:buClr>
              <a:buFont typeface="Symbol" panose="05050102010706020507" pitchFamily="18" charset="2"/>
              <a:buChar char="-"/>
            </a:pPr>
            <a:endParaRPr lang="de-DE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02341" y="6390693"/>
            <a:ext cx="5954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hlinkClick r:id="rId6"/>
              </a:rPr>
              <a:t>https://</a:t>
            </a:r>
            <a:r>
              <a:rPr lang="en-GB" sz="1400" dirty="0" smtClean="0">
                <a:hlinkClick r:id="rId6"/>
              </a:rPr>
              <a:t>oa2020.org/mission</a:t>
            </a:r>
            <a:endParaRPr lang="en-GB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6421" y="560438"/>
            <a:ext cx="3261892" cy="20787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256421" y="2389239"/>
            <a:ext cx="353962" cy="343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1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/>
          <p:nvPr/>
        </p:nvSpPr>
        <p:spPr>
          <a:xfrm>
            <a:off x="658466" y="1749195"/>
            <a:ext cx="7995167" cy="1133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1600" b="1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r>
              <a:rPr lang="en-US" sz="18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Thank you for participating</a:t>
            </a:r>
            <a:r>
              <a:rPr lang="en-US" sz="1800" b="0" i="0" u="none" strike="noStrike" cap="none" dirty="0" smtClean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r>
              <a:rPr lang="en-US" sz="1600" b="0" i="0" u="none" strike="noStrike" cap="none" dirty="0" smtClean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accent4"/>
                </a:solidFill>
              </a:rPr>
              <a:t>Community of Practice </a:t>
            </a:r>
            <a:br>
              <a:rPr lang="en-US" sz="2400" dirty="0">
                <a:solidFill>
                  <a:schemeClr val="accent4"/>
                </a:solidFill>
              </a:rPr>
            </a:br>
            <a:r>
              <a:rPr lang="en-US" sz="2400" dirty="0">
                <a:solidFill>
                  <a:schemeClr val="accent4"/>
                </a:solidFill>
              </a:rPr>
              <a:t>Negotiating and Implementing OA and Transformative Agreements</a:t>
            </a:r>
            <a:r>
              <a:rPr lang="en-US" dirty="0">
                <a:solidFill>
                  <a:schemeClr val="accent4"/>
                </a:solidFill>
              </a:rPr>
              <a:t/>
            </a:r>
            <a:br>
              <a:rPr lang="en-US" dirty="0">
                <a:solidFill>
                  <a:schemeClr val="accent4"/>
                </a:solidFill>
              </a:rPr>
            </a:br>
            <a:endParaRPr dirty="0">
              <a:solidFill>
                <a:schemeClr val="accent4"/>
              </a:solidFill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658465" y="3411188"/>
            <a:ext cx="8762625" cy="292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800"/>
            </a:pPr>
            <a:r>
              <a:rPr lang="en-US" sz="1800" b="1" dirty="0">
                <a:solidFill>
                  <a:schemeClr val="accent4"/>
                </a:solidFill>
              </a:rPr>
              <a:t>Contact and Resource </a:t>
            </a:r>
            <a:r>
              <a:rPr lang="en-US" sz="1800" b="1" dirty="0" smtClean="0">
                <a:solidFill>
                  <a:schemeClr val="accent4"/>
                </a:solidFill>
              </a:rPr>
              <a:t>Information</a:t>
            </a:r>
          </a:p>
          <a:p>
            <a:pPr marL="285750" lvl="0" indent="-285750">
              <a:spcBef>
                <a:spcPts val="1200"/>
              </a:spcBef>
              <a:buClr>
                <a:schemeClr val="accent4"/>
              </a:buClr>
              <a:buSzPts val="1800"/>
              <a:buFont typeface="Arial" panose="020B0604020202020204" pitchFamily="34" charset="0"/>
              <a:buChar char="̶"/>
            </a:pPr>
            <a:r>
              <a:rPr lang="en-US" sz="1800" dirty="0" smtClean="0">
                <a:solidFill>
                  <a:schemeClr val="accent2"/>
                </a:solidFill>
              </a:rPr>
              <a:t>Please </a:t>
            </a:r>
            <a:r>
              <a:rPr lang="en-US" sz="1800" dirty="0">
                <a:solidFill>
                  <a:schemeClr val="accent2"/>
                </a:solidFill>
              </a:rPr>
              <a:t>e-mail us at: </a:t>
            </a:r>
            <a:r>
              <a:rPr lang="en-US" sz="1800" dirty="0" smtClean="0">
                <a:solidFill>
                  <a:schemeClr val="accent2"/>
                </a:solidFill>
                <a:hlinkClick r:id="rId3"/>
              </a:rPr>
              <a:t>oa2020us@googlegroups.com</a:t>
            </a:r>
            <a:r>
              <a:rPr lang="en-US" sz="1800" dirty="0" smtClean="0">
                <a:solidFill>
                  <a:schemeClr val="accent2"/>
                </a:solidFill>
              </a:rPr>
              <a:t> </a:t>
            </a:r>
            <a:endParaRPr lang="en-US" sz="1800" dirty="0">
              <a:solidFill>
                <a:schemeClr val="accent2"/>
              </a:solidFill>
            </a:endParaRPr>
          </a:p>
          <a:p>
            <a:pPr marL="285750" lvl="0" indent="-285750">
              <a:spcBef>
                <a:spcPts val="1200"/>
              </a:spcBef>
              <a:buClr>
                <a:schemeClr val="accent4"/>
              </a:buClr>
              <a:buSzPts val="1800"/>
              <a:buFont typeface="Arial" panose="020B0604020202020204" pitchFamily="34" charset="0"/>
              <a:buChar char="̶"/>
            </a:pPr>
            <a:r>
              <a:rPr lang="en-US" sz="1800" dirty="0" smtClean="0">
                <a:solidFill>
                  <a:schemeClr val="accent2"/>
                </a:solidFill>
              </a:rPr>
              <a:t>OA2020 </a:t>
            </a:r>
            <a:r>
              <a:rPr lang="en-US" sz="1800" dirty="0">
                <a:solidFill>
                  <a:schemeClr val="accent2"/>
                </a:solidFill>
              </a:rPr>
              <a:t>United States </a:t>
            </a:r>
            <a:r>
              <a:rPr lang="en-US" sz="1800" dirty="0" smtClean="0">
                <a:solidFill>
                  <a:schemeClr val="accent2"/>
                </a:solidFill>
              </a:rPr>
              <a:t/>
            </a:r>
            <a:br>
              <a:rPr lang="en-US" sz="1800" dirty="0" smtClean="0">
                <a:solidFill>
                  <a:schemeClr val="accent2"/>
                </a:solidFill>
              </a:rPr>
            </a:br>
            <a:r>
              <a:rPr lang="en-US" sz="1800" dirty="0" smtClean="0">
                <a:solidFill>
                  <a:schemeClr val="accent2"/>
                </a:solidFill>
                <a:hlinkClick r:id="rId4"/>
              </a:rPr>
              <a:t>https</a:t>
            </a:r>
            <a:r>
              <a:rPr lang="en-US" sz="1800" dirty="0">
                <a:solidFill>
                  <a:schemeClr val="accent2"/>
                </a:solidFill>
                <a:hlinkClick r:id="rId4"/>
              </a:rPr>
              <a:t>://oa2020.us</a:t>
            </a:r>
            <a:r>
              <a:rPr lang="en-US" sz="1800" dirty="0" smtClean="0">
                <a:solidFill>
                  <a:schemeClr val="accent2"/>
                </a:solidFill>
                <a:hlinkClick r:id="rId4"/>
              </a:rPr>
              <a:t>/</a:t>
            </a:r>
            <a:endParaRPr lang="en-US" sz="1800" dirty="0" smtClean="0">
              <a:solidFill>
                <a:schemeClr val="accent2"/>
              </a:solidFill>
            </a:endParaRPr>
          </a:p>
          <a:p>
            <a:pPr marL="285750" lvl="0" indent="-285750">
              <a:spcBef>
                <a:spcPts val="1200"/>
              </a:spcBef>
              <a:buClr>
                <a:schemeClr val="accent4"/>
              </a:buClr>
              <a:buSzPts val="1800"/>
              <a:buFont typeface="Arial" panose="020B0604020202020204" pitchFamily="34" charset="0"/>
              <a:buChar char="̶"/>
            </a:pPr>
            <a:r>
              <a:rPr lang="en-US" sz="1800" dirty="0" smtClean="0">
                <a:solidFill>
                  <a:schemeClr val="accent2"/>
                </a:solidFill>
              </a:rPr>
              <a:t>Sign up for the OA2020 global newsletter </a:t>
            </a:r>
            <a:br>
              <a:rPr lang="en-US" sz="1800" dirty="0" smtClean="0">
                <a:solidFill>
                  <a:schemeClr val="accent2"/>
                </a:solidFill>
              </a:rPr>
            </a:br>
            <a:r>
              <a:rPr lang="en-US" sz="1800" dirty="0" smtClean="0">
                <a:solidFill>
                  <a:schemeClr val="accent2"/>
                </a:solidFill>
                <a:hlinkClick r:id="rId5"/>
              </a:rPr>
              <a:t>contact@oa2020.org</a:t>
            </a:r>
            <a:r>
              <a:rPr lang="en-US" sz="1800" dirty="0" smtClean="0">
                <a:solidFill>
                  <a:schemeClr val="accent2"/>
                </a:solidFill>
              </a:rPr>
              <a:t> </a:t>
            </a:r>
            <a:endParaRPr lang="en-US" sz="1800" dirty="0">
              <a:solidFill>
                <a:schemeClr val="accent2"/>
              </a:solidFill>
            </a:endParaRPr>
          </a:p>
          <a:p>
            <a:pPr marL="285750" lvl="0" indent="-285750">
              <a:spcBef>
                <a:spcPts val="1200"/>
              </a:spcBef>
              <a:buClr>
                <a:schemeClr val="accent4"/>
              </a:buClr>
              <a:buSzPts val="1800"/>
              <a:buFont typeface="Arial" panose="020B0604020202020204" pitchFamily="34" charset="0"/>
              <a:buChar char="̶"/>
            </a:pPr>
            <a:r>
              <a:rPr lang="en-US" sz="1800" dirty="0" smtClean="0">
                <a:solidFill>
                  <a:schemeClr val="accent2"/>
                </a:solidFill>
              </a:rPr>
              <a:t>Learn more about Transformative Agreements through the ESAC Initiative </a:t>
            </a:r>
            <a:r>
              <a:rPr lang="en-US" sz="1800" dirty="0" smtClean="0">
                <a:solidFill>
                  <a:schemeClr val="accent2"/>
                </a:solidFill>
                <a:hlinkClick r:id="rId6"/>
              </a:rPr>
              <a:t>https://esac-initiative.org/</a:t>
            </a:r>
            <a:r>
              <a:rPr lang="en-US" sz="1800" dirty="0" smtClean="0">
                <a:solidFill>
                  <a:schemeClr val="accent2"/>
                </a:solidFill>
              </a:rPr>
              <a:t> </a:t>
            </a:r>
            <a:endParaRPr lang="en-US" sz="1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1"/>
          <p:cNvGraphicFramePr/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r:id="rId4" imgW="158750" imgH="158750" progId="TCLayout.ActiveDocument.1">
                  <p:embed/>
                </p:oleObj>
              </mc:Choice>
              <mc:Fallback>
                <p:oleObj r:id="rId4" imgW="158750" imgH="158750" progId="TCLayout.ActiveDocument.1">
                  <p:embed/>
                  <p:pic>
                    <p:nvPicPr>
                      <p:cNvPr id="37" name="Google Shape;37;p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658466" y="654024"/>
            <a:ext cx="8762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accent4"/>
              </a:buClr>
              <a:buSzPts val="2400"/>
            </a:pPr>
            <a:r>
              <a:rPr lang="en-US" sz="2400" dirty="0" smtClean="0">
                <a:solidFill>
                  <a:schemeClr val="accent4"/>
                </a:solidFill>
              </a:rPr>
              <a:t>Topics for discussion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66" y="1692957"/>
            <a:ext cx="8847344" cy="289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5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PDL PPT Template (Leerpräsentation) 20120307">
  <a:themeElements>
    <a:clrScheme name="Benutzerdefiniert 4">
      <a:dk1>
        <a:srgbClr val="000000"/>
      </a:dk1>
      <a:lt1>
        <a:srgbClr val="FFFFFF"/>
      </a:lt1>
      <a:dk2>
        <a:srgbClr val="606060"/>
      </a:dk2>
      <a:lt2>
        <a:srgbClr val="F2F2F2"/>
      </a:lt2>
      <a:accent1>
        <a:srgbClr val="C0C0C0"/>
      </a:accent1>
      <a:accent2>
        <a:srgbClr val="7F7F7F"/>
      </a:accent2>
      <a:accent3>
        <a:srgbClr val="FFC865"/>
      </a:accent3>
      <a:accent4>
        <a:srgbClr val="F29A00"/>
      </a:accent4>
      <a:accent5>
        <a:srgbClr val="EF7E5F"/>
      </a:accent5>
      <a:accent6>
        <a:srgbClr val="DB3F16"/>
      </a:accent6>
      <a:hlink>
        <a:srgbClr val="DB3F16"/>
      </a:hlink>
      <a:folHlink>
        <a:srgbClr val="7C7C7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Microsoft Office PowerPoint</Application>
  <PresentationFormat>A4 Paper (210x297 mm)</PresentationFormat>
  <Paragraphs>85</Paragraphs>
  <Slides>11</Slides>
  <Notes>11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Noto Sans Symbols</vt:lpstr>
      <vt:lpstr>Symbol</vt:lpstr>
      <vt:lpstr>Wingdings</vt:lpstr>
      <vt:lpstr>MPDL PPT Template (Leerpräsentation) 20120307</vt:lpstr>
      <vt:lpstr>TCLayout.ActiveDocument.1</vt:lpstr>
      <vt:lpstr>Community of Practice  Negotiating and Implementing OA and Transformative Agreements</vt:lpstr>
      <vt:lpstr>Our topic today</vt:lpstr>
      <vt:lpstr>Housekeeping</vt:lpstr>
      <vt:lpstr>Recent updates</vt:lpstr>
      <vt:lpstr>Recent updates</vt:lpstr>
      <vt:lpstr>Our topic today</vt:lpstr>
      <vt:lpstr>Our topic today</vt:lpstr>
      <vt:lpstr>Topic of our November call</vt:lpstr>
      <vt:lpstr>Join the US Signatories of the  OA2020 Expression of Interest in the Large Scale Transformation of Scholarly Journals to Open Access</vt:lpstr>
      <vt:lpstr>Community of Practice  Negotiating and Implementing OA and Transformative Agreements </vt:lpstr>
      <vt:lpstr>Topics for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of Practice  Negotiating and Implementing OA and Transformative Agreements</dc:title>
  <dc:creator>Colleen Campbell</dc:creator>
  <cp:lastModifiedBy>Colleen Campbell</cp:lastModifiedBy>
  <cp:revision>45</cp:revision>
  <dcterms:created xsi:type="dcterms:W3CDTF">2013-01-22T07:58:38Z</dcterms:created>
  <dcterms:modified xsi:type="dcterms:W3CDTF">2020-10-02T16:05:01Z</dcterms:modified>
</cp:coreProperties>
</file>